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snapToObjects="1">
      <p:cViewPr varScale="1">
        <p:scale>
          <a:sx n="84" d="100"/>
          <a:sy n="84" d="100"/>
        </p:scale>
        <p:origin x="12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16" name="Lorem Ipsum Dolor"/>
          <p:cNvSpPr txBox="1">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Title Text"/>
          <p:cNvSpPr txBox="1">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Body Level One…"/>
          <p:cNvSpPr txBox="1">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Johnny Appleseed"/>
          <p:cNvSpPr txBox="1">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30" name="Lorem Ipsum Dolor"/>
          <p:cNvSpPr txBox="1">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Image"/>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Title Text"/>
          <p:cNvSpPr txBox="1">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Body Level One…"/>
          <p:cNvSpPr txBox="1">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1" name="Title Text"/>
          <p:cNvSpPr txBox="1">
            <a:spLocks noGrp="1"/>
          </p:cNvSpPr>
          <p:nvPr>
            <p:ph type="title"/>
          </p:nvPr>
        </p:nvSpPr>
        <p:spPr>
          <a:xfrm>
            <a:off x="508000" y="3670300"/>
            <a:ext cx="11988800" cy="2413000"/>
          </a:xfrm>
          <a:prstGeom prst="rect">
            <a:avLst/>
          </a:prstGeom>
        </p:spPr>
        <p:txBody>
          <a:bodyPr/>
          <a:lstStyle/>
          <a:p>
            <a:r>
              <a:t>Title Text</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9"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50"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51" name="Lorem Ipsum Dolor"/>
          <p:cNvSpPr txBox="1">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Image"/>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Title Text"/>
          <p:cNvSpPr txBox="1">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Body Level One…"/>
          <p:cNvSpPr txBox="1">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Image"/>
          <p:cNvSpPr>
            <a:spLocks noGrp="1"/>
          </p:cNvSpPr>
          <p:nvPr>
            <p:ph type="pic" sz="half" idx="13"/>
          </p:nvPr>
        </p:nvSpPr>
        <p:spPr>
          <a:xfrm>
            <a:off x="6819900" y="2654300"/>
            <a:ext cx="5588000" cy="6350000"/>
          </a:xfrm>
          <a:prstGeom prst="rect">
            <a:avLst/>
          </a:prstGeom>
          <a:ln w="9525">
            <a:round/>
          </a:ln>
        </p:spPr>
        <p:txBody>
          <a:bodyPr lIns="91439" tIns="45719" rIns="91439" bIns="45719" anchor="t">
            <a:noAutofit/>
          </a:bodyPr>
          <a:lstStyle/>
          <a:p>
            <a:endParaRPr/>
          </a:p>
        </p:txBody>
      </p:sp>
      <p:sp>
        <p:nvSpPr>
          <p:cNvPr id="80" name="Title Text"/>
          <p:cNvSpPr txBox="1">
            <a:spLocks noGrp="1"/>
          </p:cNvSpPr>
          <p:nvPr>
            <p:ph type="title"/>
          </p:nvPr>
        </p:nvSpPr>
        <p:spPr>
          <a:prstGeom prst="rect">
            <a:avLst/>
          </a:prstGeom>
        </p:spPr>
        <p:txBody>
          <a:bodyPr/>
          <a:lstStyle/>
          <a:p>
            <a:r>
              <a:t>Title Text</a:t>
            </a:r>
          </a:p>
        </p:txBody>
      </p:sp>
      <p:sp>
        <p:nvSpPr>
          <p:cNvPr id="81" name="Body Level One…"/>
          <p:cNvSpPr txBox="1">
            <a:spLocks noGrp="1"/>
          </p:cNvSpPr>
          <p:nvPr>
            <p:ph type="body" sz="half"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Image"/>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Image"/>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lnSpc>
                <a:spcPts val="6800"/>
              </a:lnSpc>
              <a:defRPr sz="2966" b="1">
                <a:solidFill>
                  <a:srgbClr val="0070C0"/>
                </a:solidFill>
              </a:defRPr>
            </a:pPr>
            <a:endParaRPr/>
          </a:p>
        </p:txBody>
      </p:sp>
      <p:sp>
        <p:nvSpPr>
          <p:cNvPr id="4" name="Title Text"/>
          <p:cNvSpPr txBox="1">
            <a:spLocks noGrp="1"/>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5" name="Body Level One…"/>
          <p:cNvSpPr txBox="1">
            <a:spLocks noGrp="1"/>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3.ti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ti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tif"/><Relationship Id="rId7" Type="http://schemas.openxmlformats.org/officeDocument/2006/relationships/image" Target="../media/image9.tif"/><Relationship Id="rId2" Type="http://schemas.openxmlformats.org/officeDocument/2006/relationships/image" Target="../media/image4.tif"/><Relationship Id="rId1" Type="http://schemas.openxmlformats.org/officeDocument/2006/relationships/slideLayout" Target="../slideLayouts/slideLayout8.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he in-depth analysis of wine data from Kaggle"/>
          <p:cNvSpPr txBox="1">
            <a:spLocks noGrp="1"/>
          </p:cNvSpPr>
          <p:nvPr>
            <p:ph type="body" idx="13"/>
          </p:nvPr>
        </p:nvSpPr>
        <p:spPr>
          <a:prstGeom prst="rect">
            <a:avLst/>
          </a:prstGeom>
        </p:spPr>
        <p:txBody>
          <a:bodyPr/>
          <a:lstStyle/>
          <a:p>
            <a:r>
              <a:t>the in-depth analysis of wine data from Kaggle</a:t>
            </a:r>
          </a:p>
        </p:txBody>
      </p:sp>
      <p:sp>
        <p:nvSpPr>
          <p:cNvPr id="134" name="Wines, opinions and prices."/>
          <p:cNvSpPr txBox="1">
            <a:spLocks noGrp="1"/>
          </p:cNvSpPr>
          <p:nvPr>
            <p:ph type="ctrTitle"/>
          </p:nvPr>
        </p:nvSpPr>
        <p:spPr>
          <a:prstGeom prst="rect">
            <a:avLst/>
          </a:prstGeom>
        </p:spPr>
        <p:txBody>
          <a:bodyPr/>
          <a:lstStyle/>
          <a:p>
            <a:r>
              <a:t>Wines, opinions and prices.</a:t>
            </a:r>
          </a:p>
        </p:txBody>
      </p:sp>
      <p:sp>
        <p:nvSpPr>
          <p:cNvPr id="135" name="by the Drunken Master Team…"/>
          <p:cNvSpPr txBox="1">
            <a:spLocks noGrp="1"/>
          </p:cNvSpPr>
          <p:nvPr>
            <p:ph type="subTitle" sz="quarter" idx="1"/>
          </p:nvPr>
        </p:nvSpPr>
        <p:spPr>
          <a:prstGeom prst="rect">
            <a:avLst/>
          </a:prstGeom>
        </p:spPr>
        <p:txBody>
          <a:bodyPr/>
          <a:lstStyle/>
          <a:p>
            <a:pPr defTabSz="327152">
              <a:defRPr sz="2408" b="1"/>
            </a:pPr>
            <a:r>
              <a:t>by the Drunken Master Team</a:t>
            </a:r>
          </a:p>
          <a:p>
            <a:pPr defTabSz="327152">
              <a:defRPr sz="1344"/>
            </a:pPr>
            <a:endParaRPr/>
          </a:p>
          <a:p>
            <a:pPr defTabSz="327152">
              <a:defRPr sz="1848"/>
            </a:pPr>
            <a:r>
              <a:t>Danny</a:t>
            </a:r>
          </a:p>
          <a:p>
            <a:pPr defTabSz="327152">
              <a:defRPr sz="1848"/>
            </a:pPr>
            <a:r>
              <a:t>Farai </a:t>
            </a:r>
          </a:p>
          <a:p>
            <a:pPr defTabSz="327152">
              <a:defRPr sz="1848"/>
            </a:pPr>
            <a:r>
              <a:t>Shang</a:t>
            </a:r>
          </a:p>
          <a:p>
            <a:pPr defTabSz="327152">
              <a:defRPr sz="1848"/>
            </a:pPr>
            <a:r>
              <a:t>Stephen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Which country produces the most expensive wines?"/>
          <p:cNvSpPr txBox="1"/>
          <p:nvPr/>
        </p:nvSpPr>
        <p:spPr>
          <a:xfrm>
            <a:off x="621692" y="564962"/>
            <a:ext cx="11086853"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69900" indent="-469900" algn="l">
              <a:spcBef>
                <a:spcPts val="2400"/>
              </a:spcBef>
              <a:buClr>
                <a:srgbClr val="929292"/>
              </a:buClr>
              <a:buSzPct val="60000"/>
              <a:buFont typeface="Zapf Dingbats"/>
              <a:buChar char="❖"/>
              <a:defRPr sz="3600"/>
            </a:lvl1pPr>
          </a:lstStyle>
          <a:p>
            <a:r>
              <a:t>Which country produces the most expensive wines?</a:t>
            </a:r>
          </a:p>
        </p:txBody>
      </p:sp>
      <p:sp>
        <p:nvSpPr>
          <p:cNvPr id="184" name="Switzerland, $ 85.3"/>
          <p:cNvSpPr txBox="1"/>
          <p:nvPr/>
        </p:nvSpPr>
        <p:spPr>
          <a:xfrm>
            <a:off x="2721387" y="6857999"/>
            <a:ext cx="8261711"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2400"/>
              </a:spcBef>
              <a:defRPr sz="7500" b="1">
                <a:solidFill>
                  <a:schemeClr val="accent5">
                    <a:hueOff val="-411174"/>
                    <a:satOff val="4030"/>
                    <a:lumOff val="-29867"/>
                  </a:schemeClr>
                </a:solidFill>
              </a:defRPr>
            </a:lvl1pPr>
          </a:lstStyle>
          <a:p>
            <a:r>
              <a:t>Switzerland, $ 85.3</a:t>
            </a:r>
          </a:p>
        </p:txBody>
      </p:sp>
      <p:pic>
        <p:nvPicPr>
          <p:cNvPr id="185" name="Bar Chart_Top 10 countries by average price of wines.png" descr="Bar Chart_Top 10 countries by average price of wines.png"/>
          <p:cNvPicPr>
            <a:picLocks noChangeAspect="1"/>
          </p:cNvPicPr>
          <p:nvPr/>
        </p:nvPicPr>
        <p:blipFill>
          <a:blip r:embed="rId2">
            <a:extLst/>
          </a:blip>
          <a:stretch>
            <a:fillRect/>
          </a:stretch>
        </p:blipFill>
        <p:spPr>
          <a:xfrm>
            <a:off x="678718" y="1781081"/>
            <a:ext cx="11771206" cy="490467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oes weather affects wine prices?"/>
          <p:cNvSpPr txBox="1"/>
          <p:nvPr/>
        </p:nvSpPr>
        <p:spPr>
          <a:xfrm>
            <a:off x="1270000" y="3657599"/>
            <a:ext cx="10464800" cy="190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400" b="1">
                <a:solidFill>
                  <a:srgbClr val="D93F2A"/>
                </a:solidFill>
              </a:defRPr>
            </a:lvl1pPr>
          </a:lstStyle>
          <a:p>
            <a:pPr>
              <a:defRPr>
                <a:solidFill>
                  <a:schemeClr val="accent5">
                    <a:hueOff val="-411174"/>
                    <a:satOff val="4030"/>
                    <a:lumOff val="-29867"/>
                  </a:schemeClr>
                </a:solidFill>
              </a:defRPr>
            </a:pPr>
            <a:r>
              <a:rPr>
                <a:solidFill>
                  <a:srgbClr val="D93F2A"/>
                </a:solidFill>
              </a:rPr>
              <a:t>Does weather affects wine prices?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limate, weather and soil are the major contributors to wine production after a couple of Google searches."/>
          <p:cNvSpPr txBox="1">
            <a:spLocks noGrp="1"/>
          </p:cNvSpPr>
          <p:nvPr>
            <p:ph type="title"/>
          </p:nvPr>
        </p:nvSpPr>
        <p:spPr>
          <a:prstGeom prst="rect">
            <a:avLst/>
          </a:prstGeom>
        </p:spPr>
        <p:txBody>
          <a:bodyPr/>
          <a:lstStyle>
            <a:lvl1pPr defTabSz="449833">
              <a:spcBef>
                <a:spcPts val="1200"/>
              </a:spcBef>
              <a:defRPr sz="5390"/>
            </a:lvl1pPr>
          </a:lstStyle>
          <a:p>
            <a:r>
              <a:t>climate, weather and soil are the major contributors to wine production after a couple of Google searches.</a:t>
            </a:r>
          </a:p>
        </p:txBody>
      </p:sp>
    </p:spTree>
  </p:cSld>
  <p:clrMapOvr>
    <a:masterClrMapping/>
  </p:clrMapOvr>
  <mc:AlternateContent xmlns:mc="http://schemas.openxmlformats.org/markup-compatibility/2006" xmlns:p14="http://schemas.microsoft.com/office/powerpoint/2010/main">
    <mc:Choice Requires="p14">
      <p:transition spd="slow" p14:dur="2750">
        <p:push/>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ith available sources:"/>
          <p:cNvSpPr txBox="1">
            <a:spLocks noGrp="1"/>
          </p:cNvSpPr>
          <p:nvPr>
            <p:ph type="title"/>
          </p:nvPr>
        </p:nvSpPr>
        <p:spPr>
          <a:prstGeom prst="rect">
            <a:avLst/>
          </a:prstGeom>
        </p:spPr>
        <p:txBody>
          <a:bodyPr/>
          <a:lstStyle/>
          <a:p>
            <a:r>
              <a:t>With available sources:</a:t>
            </a:r>
          </a:p>
        </p:txBody>
      </p:sp>
      <p:sp>
        <p:nvSpPr>
          <p:cNvPr id="192" name="Wine data from Kaggle: Price, City…"/>
          <p:cNvSpPr txBox="1">
            <a:spLocks noGrp="1"/>
          </p:cNvSpPr>
          <p:nvPr>
            <p:ph type="body" idx="1"/>
          </p:nvPr>
        </p:nvSpPr>
        <p:spPr>
          <a:prstGeom prst="rect">
            <a:avLst/>
          </a:prstGeom>
        </p:spPr>
        <p:txBody>
          <a:bodyPr/>
          <a:lstStyle/>
          <a:p>
            <a:r>
              <a:t>Wine data from Kaggle: Price, City</a:t>
            </a:r>
          </a:p>
          <a:p>
            <a:r>
              <a:t>OpenWeather API: City, Temperature, Humidity</a:t>
            </a:r>
          </a:p>
          <a:p>
            <a:r>
              <a:t>The question we could answer is the effects of Temperature and Humidity on the price of wine.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mperature VS. Price of the least expensive wines"/>
          <p:cNvSpPr txBox="1">
            <a:spLocks noGrp="1"/>
          </p:cNvSpPr>
          <p:nvPr>
            <p:ph type="title"/>
          </p:nvPr>
        </p:nvSpPr>
        <p:spPr>
          <a:prstGeom prst="rect">
            <a:avLst/>
          </a:prstGeom>
        </p:spPr>
        <p:txBody>
          <a:bodyPr/>
          <a:lstStyle>
            <a:lvl1pPr defTabSz="408940">
              <a:spcBef>
                <a:spcPts val="1100"/>
              </a:spcBef>
              <a:defRPr sz="4900"/>
            </a:lvl1pPr>
          </a:lstStyle>
          <a:p>
            <a:r>
              <a:t>Temperature VS. Price of the least expensive wines</a:t>
            </a:r>
          </a:p>
        </p:txBody>
      </p:sp>
      <p:pic>
        <p:nvPicPr>
          <p:cNvPr id="195" name="image.png" descr="image.png"/>
          <p:cNvPicPr>
            <a:picLocks noChangeAspect="1"/>
          </p:cNvPicPr>
          <p:nvPr/>
        </p:nvPicPr>
        <p:blipFill>
          <a:blip r:embed="rId2">
            <a:extLst/>
          </a:blip>
          <a:stretch>
            <a:fillRect/>
          </a:stretch>
        </p:blipFill>
        <p:spPr>
          <a:xfrm>
            <a:off x="865388" y="2324100"/>
            <a:ext cx="11672600" cy="608762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Humidity VS. Price of least expensive wines"/>
          <p:cNvSpPr txBox="1">
            <a:spLocks noGrp="1"/>
          </p:cNvSpPr>
          <p:nvPr>
            <p:ph type="title"/>
          </p:nvPr>
        </p:nvSpPr>
        <p:spPr>
          <a:prstGeom prst="rect">
            <a:avLst/>
          </a:prstGeom>
        </p:spPr>
        <p:txBody>
          <a:bodyPr/>
          <a:lstStyle>
            <a:lvl1pPr defTabSz="479044">
              <a:spcBef>
                <a:spcPts val="1300"/>
              </a:spcBef>
              <a:defRPr sz="5740"/>
            </a:lvl1pPr>
          </a:lstStyle>
          <a:p>
            <a:r>
              <a:t>Humidity VS. Price of least expensive wines</a:t>
            </a:r>
          </a:p>
        </p:txBody>
      </p:sp>
      <p:pic>
        <p:nvPicPr>
          <p:cNvPr id="198" name="image.png" descr="image.png"/>
          <p:cNvPicPr>
            <a:picLocks noChangeAspect="1"/>
          </p:cNvPicPr>
          <p:nvPr/>
        </p:nvPicPr>
        <p:blipFill>
          <a:blip r:embed="rId2">
            <a:extLst/>
          </a:blip>
          <a:stretch>
            <a:fillRect/>
          </a:stretch>
        </p:blipFill>
        <p:spPr>
          <a:xfrm>
            <a:off x="405642" y="2259765"/>
            <a:ext cx="11876016" cy="62992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mperature vs Price of most expensive wines"/>
          <p:cNvSpPr txBox="1">
            <a:spLocks noGrp="1"/>
          </p:cNvSpPr>
          <p:nvPr>
            <p:ph type="title"/>
          </p:nvPr>
        </p:nvSpPr>
        <p:spPr>
          <a:prstGeom prst="rect">
            <a:avLst/>
          </a:prstGeom>
        </p:spPr>
        <p:txBody>
          <a:bodyPr/>
          <a:lstStyle>
            <a:lvl1pPr defTabSz="455675">
              <a:spcBef>
                <a:spcPts val="1200"/>
              </a:spcBef>
              <a:defRPr sz="5460"/>
            </a:lvl1pPr>
          </a:lstStyle>
          <a:p>
            <a:r>
              <a:t>Temperature vs Price of most expensive wines</a:t>
            </a:r>
          </a:p>
        </p:txBody>
      </p:sp>
      <p:pic>
        <p:nvPicPr>
          <p:cNvPr id="201" name="image.png" descr="image.png"/>
          <p:cNvPicPr>
            <a:picLocks noChangeAspect="1"/>
          </p:cNvPicPr>
          <p:nvPr/>
        </p:nvPicPr>
        <p:blipFill>
          <a:blip r:embed="rId2">
            <a:extLst/>
          </a:blip>
          <a:stretch>
            <a:fillRect/>
          </a:stretch>
        </p:blipFill>
        <p:spPr>
          <a:xfrm>
            <a:off x="716359" y="2518306"/>
            <a:ext cx="11571915" cy="6035114"/>
          </a:xfrm>
          <a:prstGeom prst="rect">
            <a:avLst/>
          </a:prstGeom>
          <a:ln w="12700">
            <a:miter lim="400000"/>
          </a:ln>
        </p:spPr>
      </p:pic>
      <p:sp>
        <p:nvSpPr>
          <p:cNvPr id="202" name="Rectangle"/>
          <p:cNvSpPr/>
          <p:nvPr/>
        </p:nvSpPr>
        <p:spPr>
          <a:xfrm>
            <a:off x="2209800" y="4013200"/>
            <a:ext cx="7414965" cy="1320800"/>
          </a:xfrm>
          <a:prstGeom prst="rect">
            <a:avLst/>
          </a:prstGeom>
          <a:ln w="25400">
            <a:solidFill>
              <a:schemeClr val="accent5">
                <a:hueOff val="-411174"/>
                <a:satOff val="4030"/>
                <a:lumOff val="-29867"/>
              </a:schemeClr>
            </a:solidFill>
            <a:miter lim="400000"/>
          </a:ln>
        </p:spPr>
        <p:txBody>
          <a:bodyPr lIns="50800" tIns="50800" rIns="50800" bIns="50800" anchor="ctr"/>
          <a:lstStyle/>
          <a:p>
            <a:pPr>
              <a:defRPr sz="3200"/>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umidity vs Price most expensive wines"/>
          <p:cNvSpPr txBox="1">
            <a:spLocks noGrp="1"/>
          </p:cNvSpPr>
          <p:nvPr>
            <p:ph type="title"/>
          </p:nvPr>
        </p:nvSpPr>
        <p:spPr>
          <a:prstGeom prst="rect">
            <a:avLst/>
          </a:prstGeom>
        </p:spPr>
        <p:txBody>
          <a:bodyPr/>
          <a:lstStyle>
            <a:lvl1pPr defTabSz="525779">
              <a:spcBef>
                <a:spcPts val="1400"/>
              </a:spcBef>
              <a:defRPr sz="6300"/>
            </a:lvl1pPr>
          </a:lstStyle>
          <a:p>
            <a:r>
              <a:t>Humidity vs Price most expensive wines</a:t>
            </a:r>
          </a:p>
        </p:txBody>
      </p:sp>
      <p:pic>
        <p:nvPicPr>
          <p:cNvPr id="205" name="image.png" descr="image.png"/>
          <p:cNvPicPr>
            <a:picLocks noChangeAspect="1"/>
          </p:cNvPicPr>
          <p:nvPr/>
        </p:nvPicPr>
        <p:blipFill>
          <a:blip r:embed="rId2">
            <a:extLst/>
          </a:blip>
          <a:stretch>
            <a:fillRect/>
          </a:stretch>
        </p:blipFill>
        <p:spPr>
          <a:xfrm>
            <a:off x="681722" y="2665609"/>
            <a:ext cx="11349257" cy="6019801"/>
          </a:xfrm>
          <a:prstGeom prst="rect">
            <a:avLst/>
          </a:prstGeom>
          <a:ln w="12700">
            <a:miter lim="400000"/>
          </a:ln>
        </p:spPr>
      </p:pic>
      <p:sp>
        <p:nvSpPr>
          <p:cNvPr id="206" name="Rectangle"/>
          <p:cNvSpPr/>
          <p:nvPr/>
        </p:nvSpPr>
        <p:spPr>
          <a:xfrm>
            <a:off x="2209800" y="4711700"/>
            <a:ext cx="7414965" cy="1320800"/>
          </a:xfrm>
          <a:prstGeom prst="rect">
            <a:avLst/>
          </a:prstGeom>
          <a:ln w="25400">
            <a:solidFill>
              <a:schemeClr val="accent5">
                <a:hueOff val="-411174"/>
                <a:satOff val="4030"/>
                <a:lumOff val="-29867"/>
              </a:schemeClr>
            </a:solidFill>
            <a:miter lim="400000"/>
          </a:ln>
        </p:spPr>
        <p:txBody>
          <a:bodyPr lIns="50800" tIns="50800" rIns="50800" bIns="50800" anchor="ctr"/>
          <a:lstStyle/>
          <a:p>
            <a:pPr>
              <a:defRPr sz="3200"/>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onvergence seems to be key here. Let's narrow down to province to try and find if this is consistent."/>
          <p:cNvSpPr txBox="1">
            <a:spLocks noGrp="1"/>
          </p:cNvSpPr>
          <p:nvPr>
            <p:ph type="title"/>
          </p:nvPr>
        </p:nvSpPr>
        <p:spPr>
          <a:prstGeom prst="rect">
            <a:avLst/>
          </a:prstGeom>
        </p:spPr>
        <p:txBody>
          <a:bodyPr/>
          <a:lstStyle>
            <a:lvl1pPr defTabSz="449833">
              <a:spcBef>
                <a:spcPts val="1200"/>
              </a:spcBef>
              <a:defRPr sz="5390"/>
            </a:lvl1pPr>
          </a:lstStyle>
          <a:p>
            <a:r>
              <a:t>Convergence seems to be key here. Let's narrow down to province to try and find if this is consistent.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op 20 most expensive wines"/>
          <p:cNvSpPr txBox="1">
            <a:spLocks noGrp="1"/>
          </p:cNvSpPr>
          <p:nvPr>
            <p:ph type="title"/>
          </p:nvPr>
        </p:nvSpPr>
        <p:spPr>
          <a:prstGeom prst="rect">
            <a:avLst/>
          </a:prstGeom>
        </p:spPr>
        <p:txBody>
          <a:bodyPr/>
          <a:lstStyle/>
          <a:p>
            <a:r>
              <a:t>Top 20 most expensive wines</a:t>
            </a:r>
          </a:p>
        </p:txBody>
      </p:sp>
      <p:pic>
        <p:nvPicPr>
          <p:cNvPr id="211" name="image.png" descr="image.png"/>
          <p:cNvPicPr>
            <a:picLocks noChangeAspect="1"/>
          </p:cNvPicPr>
          <p:nvPr/>
        </p:nvPicPr>
        <p:blipFill>
          <a:blip r:embed="rId2">
            <a:extLst/>
          </a:blip>
          <a:stretch>
            <a:fillRect/>
          </a:stretch>
        </p:blipFill>
        <p:spPr>
          <a:xfrm>
            <a:off x="701842" y="2559752"/>
            <a:ext cx="12157617" cy="6234296"/>
          </a:xfrm>
          <a:prstGeom prst="rect">
            <a:avLst/>
          </a:prstGeom>
          <a:ln w="12700">
            <a:miter lim="400000"/>
          </a:ln>
        </p:spPr>
      </p:pic>
      <p:sp>
        <p:nvSpPr>
          <p:cNvPr id="212" name="Rectangle"/>
          <p:cNvSpPr/>
          <p:nvPr/>
        </p:nvSpPr>
        <p:spPr>
          <a:xfrm>
            <a:off x="1676400" y="2578100"/>
            <a:ext cx="1940124" cy="6303864"/>
          </a:xfrm>
          <a:prstGeom prst="rect">
            <a:avLst/>
          </a:prstGeom>
          <a:ln w="50800">
            <a:solidFill>
              <a:schemeClr val="accent5"/>
            </a:solidFill>
            <a:miter lim="400000"/>
          </a:ln>
        </p:spPr>
        <p:txBody>
          <a:bodyPr lIns="50800" tIns="50800" rIns="50800" bIns="50800" anchor="ctr"/>
          <a:lstStyle/>
          <a:p>
            <a:pPr>
              <a:defRPr sz="3200"/>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genda"/>
          <p:cNvSpPr txBox="1">
            <a:spLocks noGrp="1"/>
          </p:cNvSpPr>
          <p:nvPr>
            <p:ph type="title"/>
          </p:nvPr>
        </p:nvSpPr>
        <p:spPr>
          <a:prstGeom prst="rect">
            <a:avLst/>
          </a:prstGeom>
        </p:spPr>
        <p:txBody>
          <a:bodyPr/>
          <a:lstStyle/>
          <a:p>
            <a:r>
              <a:t>Agenda</a:t>
            </a:r>
          </a:p>
        </p:txBody>
      </p:sp>
      <p:sp>
        <p:nvSpPr>
          <p:cNvPr id="138" name="Our Dataset…"/>
          <p:cNvSpPr txBox="1">
            <a:spLocks noGrp="1"/>
          </p:cNvSpPr>
          <p:nvPr>
            <p:ph type="body" idx="1"/>
          </p:nvPr>
        </p:nvSpPr>
        <p:spPr>
          <a:xfrm>
            <a:off x="508000" y="2565400"/>
            <a:ext cx="11988800" cy="6096000"/>
          </a:xfrm>
          <a:prstGeom prst="rect">
            <a:avLst/>
          </a:prstGeom>
        </p:spPr>
        <p:txBody>
          <a:bodyPr/>
          <a:lstStyle/>
          <a:p>
            <a:r>
              <a:t>Our Dataset</a:t>
            </a:r>
          </a:p>
          <a:p>
            <a:r>
              <a:t>How we Prepared</a:t>
            </a:r>
          </a:p>
          <a:p>
            <a:r>
              <a:t>What we found</a:t>
            </a:r>
          </a:p>
          <a:p>
            <a:r>
              <a:t>Conclusion</a:t>
            </a:r>
          </a:p>
          <a:p>
            <a:r>
              <a:t>Limitation and difficulties</a:t>
            </a:r>
          </a:p>
          <a:p>
            <a:r>
              <a:t>Q&amp;A</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Least ExpensiveWines："/>
          <p:cNvSpPr txBox="1">
            <a:spLocks noGrp="1"/>
          </p:cNvSpPr>
          <p:nvPr>
            <p:ph type="title"/>
          </p:nvPr>
        </p:nvSpPr>
        <p:spPr>
          <a:prstGeom prst="rect">
            <a:avLst/>
          </a:prstGeom>
        </p:spPr>
        <p:txBody>
          <a:bodyPr/>
          <a:lstStyle>
            <a:lvl1pPr defTabSz="525779">
              <a:spcBef>
                <a:spcPts val="1400"/>
              </a:spcBef>
              <a:defRPr sz="6300"/>
            </a:lvl1pPr>
          </a:lstStyle>
          <a:p>
            <a:r>
              <a:t>Least ExpensiveWines：</a:t>
            </a:r>
          </a:p>
        </p:txBody>
      </p:sp>
      <p:pic>
        <p:nvPicPr>
          <p:cNvPr id="215" name="image.png" descr="image.png"/>
          <p:cNvPicPr>
            <a:picLocks noChangeAspect="1"/>
          </p:cNvPicPr>
          <p:nvPr/>
        </p:nvPicPr>
        <p:blipFill>
          <a:blip r:embed="rId2">
            <a:extLst/>
          </a:blip>
          <a:stretch>
            <a:fillRect/>
          </a:stretch>
        </p:blipFill>
        <p:spPr>
          <a:xfrm>
            <a:off x="47421" y="2209800"/>
            <a:ext cx="12922658" cy="562610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alifornia and Bordeaux Analysis"/>
          <p:cNvSpPr txBox="1">
            <a:spLocks noGrp="1"/>
          </p:cNvSpPr>
          <p:nvPr>
            <p:ph type="title"/>
          </p:nvPr>
        </p:nvSpPr>
        <p:spPr>
          <a:prstGeom prst="rect">
            <a:avLst/>
          </a:prstGeom>
        </p:spPr>
        <p:txBody>
          <a:bodyPr/>
          <a:lstStyle/>
          <a:p>
            <a:r>
              <a:t>California and Bordeaux Analysis</a:t>
            </a:r>
          </a:p>
        </p:txBody>
      </p:sp>
      <p:pic>
        <p:nvPicPr>
          <p:cNvPr id="218" name="image.png" descr="image.png"/>
          <p:cNvPicPr>
            <a:picLocks noChangeAspect="1"/>
          </p:cNvPicPr>
          <p:nvPr/>
        </p:nvPicPr>
        <p:blipFill>
          <a:blip r:embed="rId2">
            <a:extLst/>
          </a:blip>
          <a:stretch>
            <a:fillRect/>
          </a:stretch>
        </p:blipFill>
        <p:spPr>
          <a:xfrm>
            <a:off x="508000" y="2687344"/>
            <a:ext cx="5461000" cy="2854912"/>
          </a:xfrm>
          <a:prstGeom prst="rect">
            <a:avLst/>
          </a:prstGeom>
          <a:ln w="12700">
            <a:miter lim="400000"/>
          </a:ln>
        </p:spPr>
      </p:pic>
      <p:pic>
        <p:nvPicPr>
          <p:cNvPr id="219" name="image.png" descr="image.png"/>
          <p:cNvPicPr>
            <a:picLocks noChangeAspect="1"/>
          </p:cNvPicPr>
          <p:nvPr/>
        </p:nvPicPr>
        <p:blipFill>
          <a:blip r:embed="rId3">
            <a:extLst/>
          </a:blip>
          <a:stretch>
            <a:fillRect/>
          </a:stretch>
        </p:blipFill>
        <p:spPr>
          <a:xfrm>
            <a:off x="6832600" y="2654300"/>
            <a:ext cx="4978400" cy="2768600"/>
          </a:xfrm>
          <a:prstGeom prst="rect">
            <a:avLst/>
          </a:prstGeom>
          <a:ln w="12700">
            <a:miter lim="400000"/>
          </a:ln>
        </p:spPr>
      </p:pic>
      <p:pic>
        <p:nvPicPr>
          <p:cNvPr id="220" name="image.png" descr="image.png"/>
          <p:cNvPicPr>
            <a:picLocks noChangeAspect="1"/>
          </p:cNvPicPr>
          <p:nvPr/>
        </p:nvPicPr>
        <p:blipFill>
          <a:blip r:embed="rId4">
            <a:extLst/>
          </a:blip>
          <a:stretch>
            <a:fillRect/>
          </a:stretch>
        </p:blipFill>
        <p:spPr>
          <a:xfrm>
            <a:off x="508000" y="6286500"/>
            <a:ext cx="5647093" cy="2988025"/>
          </a:xfrm>
          <a:prstGeom prst="rect">
            <a:avLst/>
          </a:prstGeom>
          <a:ln w="12700">
            <a:miter lim="400000"/>
          </a:ln>
        </p:spPr>
      </p:pic>
      <p:pic>
        <p:nvPicPr>
          <p:cNvPr id="221" name="image.png" descr="image.png"/>
          <p:cNvPicPr>
            <a:picLocks noChangeAspect="1"/>
          </p:cNvPicPr>
          <p:nvPr/>
        </p:nvPicPr>
        <p:blipFill>
          <a:blip r:embed="rId5">
            <a:extLst/>
          </a:blip>
          <a:stretch>
            <a:fillRect/>
          </a:stretch>
        </p:blipFill>
        <p:spPr>
          <a:xfrm>
            <a:off x="6794500" y="6286500"/>
            <a:ext cx="5232400" cy="2768600"/>
          </a:xfrm>
          <a:prstGeom prst="rect">
            <a:avLst/>
          </a:prstGeom>
          <a:ln w="12700">
            <a:miter lim="400000"/>
          </a:ln>
        </p:spPr>
      </p:pic>
      <p:sp>
        <p:nvSpPr>
          <p:cNvPr id="222" name="Rectangle"/>
          <p:cNvSpPr/>
          <p:nvPr/>
        </p:nvSpPr>
        <p:spPr>
          <a:xfrm>
            <a:off x="1104900" y="3924300"/>
            <a:ext cx="3708400" cy="228600"/>
          </a:xfrm>
          <a:prstGeom prst="rect">
            <a:avLst/>
          </a:prstGeom>
          <a:ln w="25400">
            <a:solidFill>
              <a:srgbClr val="66635F"/>
            </a:solidFill>
            <a:miter lim="400000"/>
          </a:ln>
        </p:spPr>
        <p:txBody>
          <a:bodyPr lIns="50800" tIns="50800" rIns="50800" bIns="50800" anchor="ctr"/>
          <a:lstStyle/>
          <a:p>
            <a:pPr>
              <a:defRPr sz="3200"/>
            </a:pPr>
            <a:endParaRPr/>
          </a:p>
        </p:txBody>
      </p:sp>
      <p:sp>
        <p:nvSpPr>
          <p:cNvPr id="223" name="Rectangle"/>
          <p:cNvSpPr/>
          <p:nvPr/>
        </p:nvSpPr>
        <p:spPr>
          <a:xfrm>
            <a:off x="1104900" y="7162800"/>
            <a:ext cx="3860800" cy="317500"/>
          </a:xfrm>
          <a:prstGeom prst="rect">
            <a:avLst/>
          </a:prstGeom>
          <a:ln w="25400">
            <a:solidFill>
              <a:srgbClr val="66635F"/>
            </a:solidFill>
            <a:miter lim="400000"/>
          </a:ln>
        </p:spPr>
        <p:txBody>
          <a:bodyPr lIns="50800" tIns="50800" rIns="50800" bIns="50800" anchor="ctr"/>
          <a:lstStyle/>
          <a:p>
            <a:pPr>
              <a:defRPr sz="3200"/>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he graphs seem to show a consistency of weather affecting the price of wine!!"/>
          <p:cNvSpPr txBox="1">
            <a:spLocks noGrp="1"/>
          </p:cNvSpPr>
          <p:nvPr>
            <p:ph type="title"/>
          </p:nvPr>
        </p:nvSpPr>
        <p:spPr>
          <a:prstGeom prst="rect">
            <a:avLst/>
          </a:prstGeom>
        </p:spPr>
        <p:txBody>
          <a:bodyPr/>
          <a:lstStyle>
            <a:lvl1pPr defTabSz="537463">
              <a:spcBef>
                <a:spcPts val="1400"/>
              </a:spcBef>
              <a:defRPr sz="6440"/>
            </a:lvl1pPr>
          </a:lstStyle>
          <a:p>
            <a:r>
              <a:t>The graphs seem to show a consistency of weather affecting the price of wine!!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entiment Analysis"/>
          <p:cNvSpPr txBox="1"/>
          <p:nvPr/>
        </p:nvSpPr>
        <p:spPr>
          <a:xfrm>
            <a:off x="1270000" y="4108450"/>
            <a:ext cx="10464800" cy="1003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400" b="1">
                <a:solidFill>
                  <a:srgbClr val="D93F2A"/>
                </a:solidFill>
              </a:defRPr>
            </a:lvl1pPr>
          </a:lstStyle>
          <a:p>
            <a:pPr>
              <a:defRPr>
                <a:solidFill>
                  <a:schemeClr val="accent5">
                    <a:hueOff val="-411174"/>
                    <a:satOff val="4030"/>
                    <a:lumOff val="-29867"/>
                  </a:schemeClr>
                </a:solidFill>
              </a:defRPr>
            </a:pPr>
            <a:r>
              <a:rPr>
                <a:solidFill>
                  <a:srgbClr val="D93F2A"/>
                </a:solidFill>
              </a:rPr>
              <a:t>Sentiment Analysis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extLst/>
          </a:blip>
          <a:stretch>
            <a:fillRect/>
          </a:stretch>
        </p:blipFill>
        <p:spPr>
          <a:xfrm>
            <a:off x="362534" y="2325892"/>
            <a:ext cx="12482837" cy="6486646"/>
          </a:xfrm>
          <a:prstGeom prst="rect">
            <a:avLst/>
          </a:prstGeom>
          <a:ln w="12700">
            <a:miter lim="400000"/>
          </a:ln>
        </p:spPr>
      </p:pic>
      <p:sp>
        <p:nvSpPr>
          <p:cNvPr id="230" name="Finding 1: Wines reviewed by popular tasters don’t necessarily have Higher mean Higher Price"/>
          <p:cNvSpPr txBox="1"/>
          <p:nvPr/>
        </p:nvSpPr>
        <p:spPr>
          <a:xfrm>
            <a:off x="482910" y="918210"/>
            <a:ext cx="12242085" cy="970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1600"/>
              </a:spcBef>
              <a:defRPr sz="3000">
                <a:solidFill>
                  <a:srgbClr val="D93E2B"/>
                </a:solidFill>
                <a:latin typeface="+mn-lt"/>
                <a:ea typeface="+mn-ea"/>
                <a:cs typeface="+mn-cs"/>
                <a:sym typeface="Bodoni SvtyTwo ITC TT-Book"/>
              </a:defRPr>
            </a:lvl1pPr>
          </a:lstStyle>
          <a:p>
            <a:r>
              <a:t>Finding 1: Wines reviewed by popular tasters don’t necessarily have Higher mean Higher Price</a:t>
            </a:r>
          </a:p>
        </p:txBody>
      </p:sp>
    </p:spTree>
  </p:cSld>
  <p:clrMapOvr>
    <a:masterClrMapping/>
  </p:clrMapOvr>
  <mc:AlternateContent xmlns:mc="http://schemas.openxmlformats.org/markup-compatibility/2006" xmlns:p14="http://schemas.microsoft.com/office/powerpoint/2010/main">
    <mc:Choice Requires="p14">
      <p:transition spd="slow" p14:dur="3000">
        <p:push/>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Image" descr="Image"/>
          <p:cNvPicPr>
            <a:picLocks noChangeAspect="1"/>
          </p:cNvPicPr>
          <p:nvPr/>
        </p:nvPicPr>
        <p:blipFill>
          <a:blip r:embed="rId2">
            <a:extLst/>
          </a:blip>
          <a:stretch>
            <a:fillRect/>
          </a:stretch>
        </p:blipFill>
        <p:spPr>
          <a:xfrm>
            <a:off x="2441607" y="2647249"/>
            <a:ext cx="8121586" cy="5801132"/>
          </a:xfrm>
          <a:prstGeom prst="rect">
            <a:avLst/>
          </a:prstGeom>
          <a:ln w="12700">
            <a:miter lim="400000"/>
          </a:ln>
        </p:spPr>
      </p:pic>
      <p:sp>
        <p:nvSpPr>
          <p:cNvPr id="233" name="Finding 2: There is POSITIVE correlation between the wine descriptions and review scores."/>
          <p:cNvSpPr txBox="1"/>
          <p:nvPr/>
        </p:nvSpPr>
        <p:spPr>
          <a:xfrm>
            <a:off x="479149" y="924560"/>
            <a:ext cx="12046502" cy="970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90000"/>
              </a:lnSpc>
              <a:spcBef>
                <a:spcPts val="1600"/>
              </a:spcBef>
              <a:defRPr sz="3000">
                <a:solidFill>
                  <a:srgbClr val="D93E2B"/>
                </a:solidFill>
                <a:latin typeface="+mn-lt"/>
                <a:ea typeface="+mn-ea"/>
                <a:cs typeface="+mn-cs"/>
                <a:sym typeface="Bodoni SvtyTwo ITC TT-Book"/>
              </a:defRPr>
            </a:pPr>
            <a:r>
              <a:t>Finding 2: There is POSITIVE correlation between the </a:t>
            </a:r>
            <a:r>
              <a:rPr u="sng"/>
              <a:t>wine descriptions</a:t>
            </a:r>
            <a:r>
              <a:t> and review scores.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extLst/>
          </a:blip>
          <a:stretch>
            <a:fillRect/>
          </a:stretch>
        </p:blipFill>
        <p:spPr>
          <a:xfrm>
            <a:off x="198042" y="1108668"/>
            <a:ext cx="12611101" cy="6876123"/>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154033" y="2197674"/>
            <a:ext cx="13004801" cy="6958452"/>
          </a:xfrm>
          <a:prstGeom prst="rect">
            <a:avLst/>
          </a:prstGeom>
          <a:ln w="12700">
            <a:miter lim="400000"/>
          </a:ln>
        </p:spPr>
      </p:pic>
      <p:sp>
        <p:nvSpPr>
          <p:cNvPr id="238" name="Sentiment Analysis on Tasters’ Twitters and Wine Descriptions"/>
          <p:cNvSpPr txBox="1">
            <a:spLocks noGrp="1"/>
          </p:cNvSpPr>
          <p:nvPr>
            <p:ph type="title"/>
          </p:nvPr>
        </p:nvSpPr>
        <p:spPr>
          <a:prstGeom prst="rect">
            <a:avLst/>
          </a:prstGeom>
        </p:spPr>
        <p:txBody>
          <a:bodyPr/>
          <a:lstStyle/>
          <a:p>
            <a:pPr lvl="1" indent="125730" defTabSz="321310">
              <a:spcBef>
                <a:spcPts val="800"/>
              </a:spcBef>
              <a:defRPr sz="3850"/>
            </a:pPr>
            <a:r>
              <a:t>Sentiment Analysis on Tasters’ Twitters and Wine Descriptions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Image" descr="Image"/>
          <p:cNvPicPr>
            <a:picLocks noChangeAspect="1"/>
          </p:cNvPicPr>
          <p:nvPr/>
        </p:nvPicPr>
        <p:blipFill>
          <a:blip r:embed="rId2">
            <a:extLst/>
          </a:blip>
          <a:stretch>
            <a:fillRect/>
          </a:stretch>
        </p:blipFill>
        <p:spPr>
          <a:xfrm>
            <a:off x="509978" y="1477748"/>
            <a:ext cx="12178208" cy="7294402"/>
          </a:xfrm>
          <a:prstGeom prst="rect">
            <a:avLst/>
          </a:prstGeom>
          <a:ln w="12700">
            <a:miter lim="400000"/>
          </a:ln>
        </p:spPr>
      </p:pic>
      <p:sp>
        <p:nvSpPr>
          <p:cNvPr id="241" name="Wine Types vs. Reviews"/>
          <p:cNvSpPr txBox="1">
            <a:spLocks noGrp="1"/>
          </p:cNvSpPr>
          <p:nvPr>
            <p:ph type="title" idx="4294967295"/>
          </p:nvPr>
        </p:nvSpPr>
        <p:spPr>
          <a:xfrm>
            <a:off x="508000" y="254000"/>
            <a:ext cx="11988800" cy="1219200"/>
          </a:xfrm>
          <a:prstGeom prst="rect">
            <a:avLst/>
          </a:prstGeom>
        </p:spPr>
        <p:txBody>
          <a:bodyPr/>
          <a:lstStyle/>
          <a:p>
            <a:pPr lvl="1" algn="l">
              <a:defRPr sz="5000"/>
            </a:pPr>
            <a:r>
              <a:t>Wine Types vs. Reviews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Who else will be a better taster, if chosen by winery?"/>
          <p:cNvSpPr txBox="1"/>
          <p:nvPr/>
        </p:nvSpPr>
        <p:spPr>
          <a:xfrm>
            <a:off x="756939" y="596899"/>
            <a:ext cx="9892904"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7700"/>
              </a:lnSpc>
              <a:defRPr sz="3200" b="1">
                <a:solidFill>
                  <a:srgbClr val="212121"/>
                </a:solidFill>
              </a:defRPr>
            </a:lvl1pPr>
          </a:lstStyle>
          <a:p>
            <a:r>
              <a:t>Who else will be a better taster, if chosen by winery?</a:t>
            </a:r>
            <a:endParaRPr sz="1200" b="0"/>
          </a:p>
        </p:txBody>
      </p:sp>
      <p:pic>
        <p:nvPicPr>
          <p:cNvPr id="244" name="Image" descr="Image"/>
          <p:cNvPicPr>
            <a:picLocks noChangeAspect="1"/>
          </p:cNvPicPr>
          <p:nvPr/>
        </p:nvPicPr>
        <p:blipFill>
          <a:blip r:embed="rId2">
            <a:extLst/>
          </a:blip>
          <a:stretch>
            <a:fillRect/>
          </a:stretch>
        </p:blipFill>
        <p:spPr>
          <a:xfrm>
            <a:off x="4362450" y="1869268"/>
            <a:ext cx="8541373" cy="6331933"/>
          </a:xfrm>
          <a:prstGeom prst="rect">
            <a:avLst/>
          </a:prstGeom>
          <a:ln w="12700">
            <a:miter lim="400000"/>
          </a:ln>
        </p:spPr>
      </p:pic>
      <p:sp>
        <p:nvSpPr>
          <p:cNvPr id="245" name="•Very Positive Wine Sentiment Score…"/>
          <p:cNvSpPr txBox="1"/>
          <p:nvPr/>
        </p:nvSpPr>
        <p:spPr>
          <a:xfrm>
            <a:off x="599578" y="1955800"/>
            <a:ext cx="3098553" cy="457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ct val="150000"/>
              </a:lnSpc>
              <a:defRPr>
                <a:solidFill>
                  <a:srgbClr val="000000"/>
                </a:solidFill>
              </a:defRPr>
            </a:pPr>
            <a:r>
              <a:t>•Very Positive Wine Sentiment Score</a:t>
            </a:r>
            <a:endParaRPr sz="1200"/>
          </a:p>
          <a:p>
            <a:pPr algn="l" defTabSz="457200">
              <a:lnSpc>
                <a:spcPct val="150000"/>
              </a:lnSpc>
              <a:defRPr>
                <a:solidFill>
                  <a:srgbClr val="000000"/>
                </a:solidFill>
              </a:defRPr>
            </a:pPr>
            <a:endParaRPr sz="1200"/>
          </a:p>
          <a:p>
            <a:pPr algn="l" defTabSz="457200">
              <a:lnSpc>
                <a:spcPct val="150000"/>
              </a:lnSpc>
              <a:defRPr>
                <a:solidFill>
                  <a:srgbClr val="000000"/>
                </a:solidFill>
              </a:defRPr>
            </a:pPr>
            <a:r>
              <a:t>•High Wine Review Point</a:t>
            </a:r>
            <a:endParaRPr sz="1200"/>
          </a:p>
          <a:p>
            <a:pPr algn="l" defTabSz="457200">
              <a:lnSpc>
                <a:spcPct val="150000"/>
              </a:lnSpc>
              <a:defRPr>
                <a:solidFill>
                  <a:srgbClr val="000000"/>
                </a:solidFill>
              </a:defRPr>
            </a:pPr>
            <a:endParaRPr sz="1200"/>
          </a:p>
          <a:p>
            <a:pPr algn="l" defTabSz="457200">
              <a:lnSpc>
                <a:spcPct val="150000"/>
              </a:lnSpc>
              <a:defRPr>
                <a:solidFill>
                  <a:srgbClr val="000000"/>
                </a:solidFill>
              </a:defRPr>
            </a:pPr>
            <a:r>
              <a:t>•Large Twitter Follower Base</a:t>
            </a:r>
            <a:endParaRPr sz="120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ur Dataset"/>
          <p:cNvSpPr txBox="1">
            <a:spLocks noGrp="1"/>
          </p:cNvSpPr>
          <p:nvPr>
            <p:ph type="title"/>
          </p:nvPr>
        </p:nvSpPr>
        <p:spPr>
          <a:prstGeom prst="rect">
            <a:avLst/>
          </a:prstGeom>
        </p:spPr>
        <p:txBody>
          <a:bodyPr/>
          <a:lstStyle/>
          <a:p>
            <a:pPr lvl="1"/>
            <a:r>
              <a:t>Our Dataset</a:t>
            </a:r>
          </a:p>
        </p:txBody>
      </p:sp>
      <p:sp>
        <p:nvSpPr>
          <p:cNvPr id="141" name="130 K records from a CSV file from Kaggle…"/>
          <p:cNvSpPr txBox="1">
            <a:spLocks noGrp="1"/>
          </p:cNvSpPr>
          <p:nvPr>
            <p:ph type="body" idx="1"/>
          </p:nvPr>
        </p:nvSpPr>
        <p:spPr>
          <a:xfrm>
            <a:off x="698500" y="4204448"/>
            <a:ext cx="11302703" cy="5172026"/>
          </a:xfrm>
          <a:prstGeom prst="rect">
            <a:avLst/>
          </a:prstGeom>
        </p:spPr>
        <p:txBody>
          <a:bodyPr/>
          <a:lstStyle/>
          <a:p>
            <a:pPr marL="212598" indent="-212598" defTabSz="315468">
              <a:lnSpc>
                <a:spcPct val="120000"/>
              </a:lnSpc>
              <a:spcBef>
                <a:spcPts val="900"/>
              </a:spcBef>
              <a:defRPr sz="2754" b="1"/>
            </a:pPr>
            <a:r>
              <a:t>130 K records from a CSV file from Kaggle</a:t>
            </a:r>
          </a:p>
          <a:p>
            <a:pPr marL="221275" indent="-221275" defTabSz="315468">
              <a:lnSpc>
                <a:spcPct val="120000"/>
              </a:lnSpc>
              <a:spcBef>
                <a:spcPts val="900"/>
              </a:spcBef>
              <a:defRPr sz="2646" b="1"/>
            </a:pPr>
            <a:r>
              <a:rPr sz="2754"/>
              <a:t>Key </a:t>
            </a:r>
            <a:r>
              <a:rPr sz="2862"/>
              <a:t>Variables</a:t>
            </a:r>
            <a:r>
              <a:t> </a:t>
            </a:r>
          </a:p>
          <a:p>
            <a:pPr marL="274891" indent="-274891" defTabSz="315468">
              <a:lnSpc>
                <a:spcPct val="120000"/>
              </a:lnSpc>
              <a:spcBef>
                <a:spcPts val="900"/>
              </a:spcBef>
              <a:buClrTx/>
              <a:buSzPct val="75000"/>
              <a:buFontTx/>
              <a:buChar char="•"/>
              <a:defRPr sz="2106"/>
            </a:pPr>
            <a:r>
              <a:t>Location: Country, Provinces</a:t>
            </a:r>
          </a:p>
          <a:p>
            <a:pPr marL="274891" indent="-274891" defTabSz="315468">
              <a:lnSpc>
                <a:spcPct val="120000"/>
              </a:lnSpc>
              <a:spcBef>
                <a:spcPts val="900"/>
              </a:spcBef>
              <a:buClrTx/>
              <a:buSzPct val="75000"/>
              <a:buFontTx/>
              <a:buChar char="•"/>
              <a:defRPr sz="2106"/>
            </a:pPr>
            <a:r>
              <a:t>sub regions: county-levels</a:t>
            </a:r>
          </a:p>
          <a:p>
            <a:pPr marL="274891" indent="-274891" defTabSz="315468">
              <a:lnSpc>
                <a:spcPct val="120000"/>
              </a:lnSpc>
              <a:spcBef>
                <a:spcPts val="900"/>
              </a:spcBef>
              <a:buClrTx/>
              <a:buSzPct val="75000"/>
              <a:buFontTx/>
              <a:buChar char="•"/>
              <a:defRPr sz="2106"/>
            </a:pPr>
            <a:r>
              <a:t>Price of wines</a:t>
            </a:r>
          </a:p>
          <a:p>
            <a:pPr marL="274891" indent="-274891" defTabSz="315468">
              <a:lnSpc>
                <a:spcPct val="120000"/>
              </a:lnSpc>
              <a:spcBef>
                <a:spcPts val="900"/>
              </a:spcBef>
              <a:buClrTx/>
              <a:buSzPct val="75000"/>
              <a:buFontTx/>
              <a:buChar char="•"/>
              <a:defRPr sz="2106"/>
            </a:pPr>
            <a:r>
              <a:t>wine taster reviewing scores</a:t>
            </a:r>
          </a:p>
          <a:p>
            <a:pPr marL="274891" indent="-274891" defTabSz="315468">
              <a:lnSpc>
                <a:spcPct val="120000"/>
              </a:lnSpc>
              <a:spcBef>
                <a:spcPts val="900"/>
              </a:spcBef>
              <a:buClrTx/>
              <a:buSzPct val="75000"/>
              <a:buFontTx/>
              <a:buChar char="•"/>
              <a:defRPr sz="2106"/>
            </a:pPr>
            <a:r>
              <a:t>wine description</a:t>
            </a:r>
          </a:p>
          <a:p>
            <a:pPr marL="274891" indent="-274891" defTabSz="315468">
              <a:lnSpc>
                <a:spcPct val="120000"/>
              </a:lnSpc>
              <a:spcBef>
                <a:spcPts val="900"/>
              </a:spcBef>
              <a:buClrTx/>
              <a:buSzPct val="75000"/>
              <a:buFontTx/>
              <a:buChar char="•"/>
              <a:defRPr sz="2106"/>
            </a:pPr>
            <a:r>
              <a:t>tasters’ twitter account</a:t>
            </a:r>
          </a:p>
          <a:p>
            <a:pPr marL="274891" indent="-274891" defTabSz="315468">
              <a:lnSpc>
                <a:spcPct val="120000"/>
              </a:lnSpc>
              <a:spcBef>
                <a:spcPts val="900"/>
              </a:spcBef>
              <a:buClrTx/>
              <a:buSzPct val="75000"/>
              <a:buFontTx/>
              <a:buChar char="•"/>
              <a:defRPr sz="2106"/>
            </a:pPr>
            <a:r>
              <a:t>winery names</a:t>
            </a:r>
          </a:p>
        </p:txBody>
      </p:sp>
      <p:pic>
        <p:nvPicPr>
          <p:cNvPr id="142" name="Image" descr="Image"/>
          <p:cNvPicPr>
            <a:picLocks noChangeAspect="1"/>
          </p:cNvPicPr>
          <p:nvPr/>
        </p:nvPicPr>
        <p:blipFill>
          <a:blip r:embed="rId2">
            <a:extLst/>
          </a:blip>
          <a:stretch>
            <a:fillRect/>
          </a:stretch>
        </p:blipFill>
        <p:spPr>
          <a:xfrm>
            <a:off x="349631" y="2353195"/>
            <a:ext cx="12558356" cy="162739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blinds dir="vert"/>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41"/>
                                        </p:tgtEl>
                                        <p:attrNameLst>
                                          <p:attrName>style.visibility</p:attrName>
                                        </p:attrNameLst>
                                      </p:cBhvr>
                                      <p:to>
                                        <p:strVal val="visible"/>
                                      </p:to>
                                    </p:set>
                                    <p:anim calcmode="lin" valueType="num">
                                      <p:cBhvr>
                                        <p:cTn id="7" dur="1500" fill="hold"/>
                                        <p:tgtEl>
                                          <p:spTgt spid="141"/>
                                        </p:tgtEl>
                                        <p:attrNameLst>
                                          <p:attrName>ppt_x</p:attrName>
                                        </p:attrNameLst>
                                      </p:cBhvr>
                                      <p:tavLst>
                                        <p:tav tm="0">
                                          <p:val>
                                            <p:strVal val="0-#ppt_w/2"/>
                                          </p:val>
                                        </p:tav>
                                        <p:tav tm="100000">
                                          <p:val>
                                            <p:strVal val="#ppt_x"/>
                                          </p:val>
                                        </p:tav>
                                      </p:tavLst>
                                    </p:anim>
                                    <p:anim calcmode="lin" valueType="num">
                                      <p:cBhvr>
                                        <p:cTn id="8" dur="1500" fill="hold"/>
                                        <p:tgtEl>
                                          <p:spTgt spid="1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2">
            <a:extLst/>
          </a:blip>
          <a:stretch>
            <a:fillRect/>
          </a:stretch>
        </p:blipFill>
        <p:spPr>
          <a:xfrm>
            <a:off x="0" y="970477"/>
            <a:ext cx="13004800" cy="7812646"/>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Next Chapter"/>
          <p:cNvSpPr txBox="1">
            <a:spLocks noGrp="1"/>
          </p:cNvSpPr>
          <p:nvPr>
            <p:ph type="title"/>
          </p:nvPr>
        </p:nvSpPr>
        <p:spPr>
          <a:xfrm>
            <a:off x="508000" y="3797300"/>
            <a:ext cx="11988800" cy="1219200"/>
          </a:xfrm>
          <a:prstGeom prst="rect">
            <a:avLst/>
          </a:prstGeom>
        </p:spPr>
        <p:txBody>
          <a:bodyPr/>
          <a:lstStyle/>
          <a:p>
            <a:r>
              <a:t>Next Chapter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Review Scores VS Price"/>
          <p:cNvSpPr txBox="1"/>
          <p:nvPr/>
        </p:nvSpPr>
        <p:spPr>
          <a:xfrm>
            <a:off x="1270000" y="755650"/>
            <a:ext cx="10464800" cy="1003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400" b="1">
                <a:solidFill>
                  <a:srgbClr val="D93F2A"/>
                </a:solidFill>
              </a:defRPr>
            </a:lvl1pPr>
          </a:lstStyle>
          <a:p>
            <a:pPr>
              <a:defRPr>
                <a:solidFill>
                  <a:schemeClr val="accent5">
                    <a:hueOff val="-411174"/>
                    <a:satOff val="4030"/>
                    <a:lumOff val="-29867"/>
                  </a:schemeClr>
                </a:solidFill>
              </a:defRPr>
            </a:pPr>
            <a:r>
              <a:rPr>
                <a:solidFill>
                  <a:srgbClr val="D93F2A"/>
                </a:solidFill>
              </a:rPr>
              <a:t>Review Scores VS Price</a:t>
            </a:r>
          </a:p>
        </p:txBody>
      </p:sp>
      <p:pic>
        <p:nvPicPr>
          <p:cNvPr id="252" name="image.png" descr="image.png"/>
          <p:cNvPicPr>
            <a:picLocks noChangeAspect="1"/>
          </p:cNvPicPr>
          <p:nvPr/>
        </p:nvPicPr>
        <p:blipFill>
          <a:blip r:embed="rId2">
            <a:extLst/>
          </a:blip>
          <a:stretch>
            <a:fillRect/>
          </a:stretch>
        </p:blipFill>
        <p:spPr>
          <a:xfrm>
            <a:off x="1790700" y="1918079"/>
            <a:ext cx="10693400" cy="7581142"/>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Wine Type vs Price"/>
          <p:cNvSpPr txBox="1">
            <a:spLocks noGrp="1"/>
          </p:cNvSpPr>
          <p:nvPr>
            <p:ph type="title"/>
          </p:nvPr>
        </p:nvSpPr>
        <p:spPr>
          <a:xfrm>
            <a:off x="660400" y="546100"/>
            <a:ext cx="11988800" cy="1219200"/>
          </a:xfrm>
          <a:prstGeom prst="rect">
            <a:avLst/>
          </a:prstGeom>
        </p:spPr>
        <p:txBody>
          <a:bodyPr/>
          <a:lstStyle/>
          <a:p>
            <a:r>
              <a:t>Wine Type vs Price</a:t>
            </a:r>
          </a:p>
        </p:txBody>
      </p:sp>
      <p:pic>
        <p:nvPicPr>
          <p:cNvPr id="255" name="Image" descr="Image"/>
          <p:cNvPicPr>
            <a:picLocks noChangeAspect="1"/>
          </p:cNvPicPr>
          <p:nvPr/>
        </p:nvPicPr>
        <p:blipFill>
          <a:blip r:embed="rId2">
            <a:extLst/>
          </a:blip>
          <a:stretch>
            <a:fillRect/>
          </a:stretch>
        </p:blipFill>
        <p:spPr>
          <a:xfrm>
            <a:off x="793750" y="2178050"/>
            <a:ext cx="11722100" cy="57550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3000">
        <p:push/>
      </p:transition>
    </mc:Choice>
    <mc:Fallback xmlns:a14="http://schemas.microsoft.com/office/drawing/2010/main" xmlns:m="http://schemas.openxmlformats.org/officeDocument/2006/math"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Wineries vs Price"/>
          <p:cNvSpPr txBox="1">
            <a:spLocks noGrp="1"/>
          </p:cNvSpPr>
          <p:nvPr>
            <p:ph type="title"/>
          </p:nvPr>
        </p:nvSpPr>
        <p:spPr>
          <a:prstGeom prst="rect">
            <a:avLst/>
          </a:prstGeom>
        </p:spPr>
        <p:txBody>
          <a:bodyPr/>
          <a:lstStyle/>
          <a:p>
            <a:r>
              <a:t>Wineries vs Price</a:t>
            </a:r>
          </a:p>
        </p:txBody>
      </p:sp>
      <p:pic>
        <p:nvPicPr>
          <p:cNvPr id="258" name="Image" descr="Image"/>
          <p:cNvPicPr>
            <a:picLocks noChangeAspect="1"/>
          </p:cNvPicPr>
          <p:nvPr/>
        </p:nvPicPr>
        <p:blipFill>
          <a:blip r:embed="rId2">
            <a:extLst/>
          </a:blip>
          <a:stretch>
            <a:fillRect/>
          </a:stretch>
        </p:blipFill>
        <p:spPr>
          <a:xfrm>
            <a:off x="1219200" y="2990850"/>
            <a:ext cx="10786601" cy="516858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Wineries vs Review Scores"/>
          <p:cNvSpPr txBox="1">
            <a:spLocks noGrp="1"/>
          </p:cNvSpPr>
          <p:nvPr>
            <p:ph type="title"/>
          </p:nvPr>
        </p:nvSpPr>
        <p:spPr>
          <a:prstGeom prst="rect">
            <a:avLst/>
          </a:prstGeom>
        </p:spPr>
        <p:txBody>
          <a:bodyPr/>
          <a:lstStyle/>
          <a:p>
            <a:r>
              <a:t>Wineries vs Review Scores</a:t>
            </a:r>
          </a:p>
        </p:txBody>
      </p:sp>
      <p:pic>
        <p:nvPicPr>
          <p:cNvPr id="261" name="Image" descr="Image"/>
          <p:cNvPicPr>
            <a:picLocks noChangeAspect="1"/>
          </p:cNvPicPr>
          <p:nvPr/>
        </p:nvPicPr>
        <p:blipFill>
          <a:blip r:embed="rId2">
            <a:extLst/>
          </a:blip>
          <a:stretch>
            <a:fillRect/>
          </a:stretch>
        </p:blipFill>
        <p:spPr>
          <a:xfrm>
            <a:off x="609600" y="2616200"/>
            <a:ext cx="11600430" cy="5735769"/>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Wine Types vs Review Scores"/>
          <p:cNvSpPr txBox="1">
            <a:spLocks noGrp="1"/>
          </p:cNvSpPr>
          <p:nvPr>
            <p:ph type="title"/>
          </p:nvPr>
        </p:nvSpPr>
        <p:spPr>
          <a:prstGeom prst="rect">
            <a:avLst/>
          </a:prstGeom>
        </p:spPr>
        <p:txBody>
          <a:bodyPr/>
          <a:lstStyle/>
          <a:p>
            <a:r>
              <a:t>Wine Types vs Review Scores</a:t>
            </a:r>
          </a:p>
        </p:txBody>
      </p:sp>
      <p:pic>
        <p:nvPicPr>
          <p:cNvPr id="264" name="Image" descr="Image"/>
          <p:cNvPicPr>
            <a:picLocks noChangeAspect="1"/>
          </p:cNvPicPr>
          <p:nvPr/>
        </p:nvPicPr>
        <p:blipFill>
          <a:blip r:embed="rId2">
            <a:extLst/>
          </a:blip>
          <a:stretch>
            <a:fillRect/>
          </a:stretch>
        </p:blipFill>
        <p:spPr>
          <a:xfrm>
            <a:off x="1009978" y="2945945"/>
            <a:ext cx="10984844" cy="546191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onclusions"/>
          <p:cNvSpPr txBox="1">
            <a:spLocks noGrp="1"/>
          </p:cNvSpPr>
          <p:nvPr>
            <p:ph type="title"/>
          </p:nvPr>
        </p:nvSpPr>
        <p:spPr>
          <a:prstGeom prst="rect">
            <a:avLst/>
          </a:prstGeom>
        </p:spPr>
        <p:txBody>
          <a:bodyPr/>
          <a:lstStyle/>
          <a:p>
            <a:r>
              <a:t>Conclusions</a:t>
            </a:r>
          </a:p>
        </p:txBody>
      </p:sp>
      <p:sp>
        <p:nvSpPr>
          <p:cNvPr id="267" name="Most of wines in our dataset are from United  States and so are the least expensive. Most expensive are from France. There is more weather variation in US vineyards than there is in French vineyards.…"/>
          <p:cNvSpPr txBox="1">
            <a:spLocks noGrp="1"/>
          </p:cNvSpPr>
          <p:nvPr>
            <p:ph type="body" idx="1"/>
          </p:nvPr>
        </p:nvSpPr>
        <p:spPr>
          <a:prstGeom prst="rect">
            <a:avLst/>
          </a:prstGeom>
        </p:spPr>
        <p:txBody>
          <a:bodyPr/>
          <a:lstStyle/>
          <a:p>
            <a:pPr marL="385318" indent="-385318" defTabSz="479044">
              <a:spcBef>
                <a:spcPts val="1900"/>
              </a:spcBef>
              <a:defRPr sz="2952"/>
            </a:pPr>
            <a:r>
              <a:t>Most of wines in our dataset are from United  States and so are the least expensive. Most expensive are from France. There is more weather variation in US vineyards than there is in French vineyards. </a:t>
            </a:r>
          </a:p>
          <a:p>
            <a:pPr marL="385318" indent="-385318" defTabSz="479044">
              <a:spcBef>
                <a:spcPts val="1900"/>
              </a:spcBef>
              <a:defRPr sz="2952"/>
            </a:pPr>
            <a:r>
              <a:t>Temperature of 20-30 degrees celsius the is most suitable to produce high-priced wines</a:t>
            </a:r>
          </a:p>
          <a:p>
            <a:pPr marL="385318" indent="-385318" defTabSz="479044">
              <a:spcBef>
                <a:spcPts val="1900"/>
              </a:spcBef>
              <a:defRPr sz="2952"/>
            </a:pPr>
            <a:r>
              <a:t>Certain types of wines are reviewed most by tasters (pinot noir, chardonnay)</a:t>
            </a:r>
          </a:p>
          <a:p>
            <a:pPr marL="385318" indent="-385318" defTabSz="479044">
              <a:spcBef>
                <a:spcPts val="1900"/>
              </a:spcBef>
              <a:defRPr sz="2952"/>
            </a:pPr>
            <a:r>
              <a:t>Positive Correlation between Wine Description and Review Scores</a:t>
            </a:r>
          </a:p>
          <a:p>
            <a:pPr marL="385318" indent="-385318" defTabSz="479044">
              <a:spcBef>
                <a:spcPts val="1900"/>
              </a:spcBef>
              <a:defRPr sz="2952"/>
            </a:pPr>
            <a:r>
              <a:t>Tasters’ tend to give more positive Wine Descriptions than personal Twitter posts.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Limits and Difficulties"/>
          <p:cNvSpPr txBox="1">
            <a:spLocks noGrp="1"/>
          </p:cNvSpPr>
          <p:nvPr>
            <p:ph type="title"/>
          </p:nvPr>
        </p:nvSpPr>
        <p:spPr>
          <a:prstGeom prst="rect">
            <a:avLst/>
          </a:prstGeom>
        </p:spPr>
        <p:txBody>
          <a:bodyPr/>
          <a:lstStyle/>
          <a:p>
            <a:r>
              <a:t>Limits and Difficulties</a:t>
            </a:r>
          </a:p>
        </p:txBody>
      </p:sp>
      <p:sp>
        <p:nvSpPr>
          <p:cNvPr id="270" name="We could have used more informative API's to answer other key factors to production  of wine but they cost money, lots of money.…"/>
          <p:cNvSpPr txBox="1">
            <a:spLocks noGrp="1"/>
          </p:cNvSpPr>
          <p:nvPr>
            <p:ph type="body" idx="1"/>
          </p:nvPr>
        </p:nvSpPr>
        <p:spPr>
          <a:xfrm>
            <a:off x="495300" y="2628900"/>
            <a:ext cx="11988800" cy="6096000"/>
          </a:xfrm>
          <a:prstGeom prst="rect">
            <a:avLst/>
          </a:prstGeom>
        </p:spPr>
        <p:txBody>
          <a:bodyPr/>
          <a:lstStyle/>
          <a:p>
            <a:r>
              <a:t>We could have used more informative API's to answer other key factors to production  of wine but they cost money, lots of money.</a:t>
            </a:r>
          </a:p>
          <a:p>
            <a:r>
              <a:t>The weather is based on current weather; we could not acquire historical weather information. </a:t>
            </a:r>
          </a:p>
          <a:p>
            <a:r>
              <a:t>The names of some of the cities in the CSV  French cities use special characters which are not recognized by the OpenWeather API JSON eg La RomanÃ©e.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Image" descr="Image"/>
          <p:cNvPicPr>
            <a:picLocks noGrp="1" noChangeAspect="1"/>
          </p:cNvPicPr>
          <p:nvPr>
            <p:ph type="pic" idx="13"/>
          </p:nvPr>
        </p:nvPicPr>
        <p:blipFill>
          <a:blip r:embed="rId2">
            <a:extLst/>
          </a:blip>
          <a:srcRect l="12500" r="12500"/>
          <a:stretch>
            <a:fillRect/>
          </a:stretch>
        </p:blipFill>
        <p:spPr>
          <a:prstGeom prst="rect">
            <a:avLst/>
          </a:prstGeom>
          <a:ln w="25400"/>
          <a:effectLst>
            <a:outerShdw blurRad="355600" rotWithShape="0">
              <a:srgbClr val="000000">
                <a:alpha val="75000"/>
              </a:srgbClr>
            </a:outerShdw>
            <a:reflection stA="50000" endPos="40000" dir="5400000" sy="-100000" algn="bl" rotWithShape="0"/>
          </a:effectLst>
        </p:spPr>
      </p:pic>
      <p:sp>
        <p:nvSpPr>
          <p:cNvPr id="273" name="QA"/>
          <p:cNvSpPr txBox="1"/>
          <p:nvPr/>
        </p:nvSpPr>
        <p:spPr>
          <a:xfrm>
            <a:off x="4401548" y="3314699"/>
            <a:ext cx="3769904" cy="312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39700" tIns="139700" rIns="139700" bIns="139700" anchor="ctr">
            <a:spAutoFit/>
          </a:bodyPr>
          <a:lstStyle>
            <a:lvl1pPr>
              <a:defRPr sz="17000" b="1">
                <a:solidFill>
                  <a:srgbClr val="FFFFFF"/>
                </a:solidFill>
              </a:defRPr>
            </a:lvl1pPr>
          </a:lstStyle>
          <a:p>
            <a:pPr>
              <a:defRPr b="0"/>
            </a:pPr>
            <a:r>
              <a:rPr b="1"/>
              <a:t>QA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What questions are we exploring"/>
          <p:cNvSpPr txBox="1">
            <a:spLocks noGrp="1"/>
          </p:cNvSpPr>
          <p:nvPr>
            <p:ph type="title"/>
          </p:nvPr>
        </p:nvSpPr>
        <p:spPr>
          <a:prstGeom prst="rect">
            <a:avLst/>
          </a:prstGeom>
        </p:spPr>
        <p:txBody>
          <a:bodyPr/>
          <a:lstStyle/>
          <a:p>
            <a:pPr lvl="1"/>
            <a:r>
              <a:t>What questions are we exploring</a:t>
            </a:r>
          </a:p>
        </p:txBody>
      </p:sp>
      <p:sp>
        <p:nvSpPr>
          <p:cNvPr id="145" name="What’s the top influential factors on wine prices? (Including Region? Weather? Sentiment? Reviewing scores?…"/>
          <p:cNvSpPr txBox="1"/>
          <p:nvPr/>
        </p:nvSpPr>
        <p:spPr>
          <a:xfrm>
            <a:off x="761528" y="2849718"/>
            <a:ext cx="10963028" cy="4892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50333" indent="-550333" algn="l">
              <a:lnSpc>
                <a:spcPct val="150000"/>
              </a:lnSpc>
              <a:buSzPct val="100000"/>
              <a:buAutoNum type="alphaUcPeriod"/>
              <a:defRPr sz="3000"/>
            </a:pPr>
            <a:r>
              <a:rPr dirty="0"/>
              <a:t>What’s the top influential factors on wine prices? (Including Region? Weather? Sentiment? Reviewing scores? </a:t>
            </a:r>
          </a:p>
          <a:p>
            <a:pPr algn="l">
              <a:lnSpc>
                <a:spcPct val="150000"/>
              </a:lnSpc>
              <a:defRPr sz="3000"/>
            </a:pPr>
            <a:endParaRPr dirty="0"/>
          </a:p>
          <a:p>
            <a:pPr marL="550333" indent="-550333" algn="l">
              <a:lnSpc>
                <a:spcPct val="150000"/>
              </a:lnSpc>
              <a:buSzPct val="100000"/>
              <a:buAutoNum type="alphaUcPeriod" startAt="2"/>
              <a:defRPr sz="3000"/>
            </a:pPr>
            <a:r>
              <a:rPr dirty="0"/>
              <a:t>What’s the correlation between review point and wine tasters’ twitter account popularity/ account sentiment?</a:t>
            </a:r>
            <a:endParaRPr lang="en-US" dirty="0"/>
          </a:p>
          <a:p>
            <a:pPr marL="550333" indent="-550333" algn="l">
              <a:lnSpc>
                <a:spcPct val="150000"/>
              </a:lnSpc>
              <a:buSzPct val="100000"/>
              <a:buAutoNum type="alphaUcPeriod" startAt="2"/>
              <a:defRPr sz="3000"/>
            </a:pPr>
            <a:endParaRPr lang="en-US" dirty="0"/>
          </a:p>
          <a:p>
            <a:pPr marL="550333" indent="-550333" algn="l">
              <a:lnSpc>
                <a:spcPct val="150000"/>
              </a:lnSpc>
              <a:buSzPct val="100000"/>
              <a:buAutoNum type="alphaUcPeriod" startAt="2"/>
              <a:defRPr sz="3000"/>
            </a:pPr>
            <a:r>
              <a:rPr dirty="0"/>
              <a:t>Other relationship</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How do we prepare"/>
          <p:cNvSpPr txBox="1">
            <a:spLocks noGrp="1"/>
          </p:cNvSpPr>
          <p:nvPr>
            <p:ph type="title" idx="4294967295"/>
          </p:nvPr>
        </p:nvSpPr>
        <p:spPr>
          <a:xfrm>
            <a:off x="508000" y="63500"/>
            <a:ext cx="11988800" cy="1219200"/>
          </a:xfrm>
          <a:prstGeom prst="rect">
            <a:avLst/>
          </a:prstGeom>
        </p:spPr>
        <p:txBody>
          <a:bodyPr/>
          <a:lstStyle/>
          <a:p>
            <a:pPr lvl="1"/>
            <a:r>
              <a:t>How do we prepare</a:t>
            </a:r>
          </a:p>
        </p:txBody>
      </p:sp>
      <p:grpSp>
        <p:nvGrpSpPr>
          <p:cNvPr id="150" name="Group"/>
          <p:cNvGrpSpPr/>
          <p:nvPr/>
        </p:nvGrpSpPr>
        <p:grpSpPr>
          <a:xfrm>
            <a:off x="8933420" y="1320799"/>
            <a:ext cx="3278660" cy="2969048"/>
            <a:chOff x="0" y="0"/>
            <a:chExt cx="3278658" cy="2969046"/>
          </a:xfrm>
        </p:grpSpPr>
        <p:pic>
          <p:nvPicPr>
            <p:cNvPr id="148" name="Image" descr="Image"/>
            <p:cNvPicPr>
              <a:picLocks noChangeAspect="1"/>
            </p:cNvPicPr>
            <p:nvPr/>
          </p:nvPicPr>
          <p:blipFill>
            <a:blip r:embed="rId2">
              <a:extLst/>
            </a:blip>
            <a:stretch>
              <a:fillRect/>
            </a:stretch>
          </p:blipFill>
          <p:spPr>
            <a:xfrm>
              <a:off x="621506" y="622300"/>
              <a:ext cx="2346747" cy="2346747"/>
            </a:xfrm>
            <a:prstGeom prst="rect">
              <a:avLst/>
            </a:prstGeom>
            <a:ln w="12700" cap="flat">
              <a:noFill/>
              <a:miter lim="400000"/>
            </a:ln>
            <a:effectLst/>
          </p:spPr>
        </p:pic>
        <p:sp>
          <p:nvSpPr>
            <p:cNvPr id="149" name="Open Weather API"/>
            <p:cNvSpPr txBox="1"/>
            <p:nvPr/>
          </p:nvSpPr>
          <p:spPr>
            <a:xfrm>
              <a:off x="-1" y="-1"/>
              <a:ext cx="327866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rgbClr val="FF9300"/>
                  </a:solidFill>
                </a:defRPr>
              </a:lvl1pPr>
            </a:lstStyle>
            <a:p>
              <a:r>
                <a:t>Open Weather API</a:t>
              </a:r>
            </a:p>
          </p:txBody>
        </p:sp>
      </p:grpSp>
      <p:grpSp>
        <p:nvGrpSpPr>
          <p:cNvPr id="154" name="Group"/>
          <p:cNvGrpSpPr/>
          <p:nvPr/>
        </p:nvGrpSpPr>
        <p:grpSpPr>
          <a:xfrm>
            <a:off x="8760795" y="6007099"/>
            <a:ext cx="3960410" cy="3323197"/>
            <a:chOff x="0" y="0"/>
            <a:chExt cx="3960409" cy="3323195"/>
          </a:xfrm>
        </p:grpSpPr>
        <p:pic>
          <p:nvPicPr>
            <p:cNvPr id="151" name="Image" descr="Image"/>
            <p:cNvPicPr>
              <a:picLocks noChangeAspect="1"/>
            </p:cNvPicPr>
            <p:nvPr/>
          </p:nvPicPr>
          <p:blipFill>
            <a:blip r:embed="rId3">
              <a:extLst/>
            </a:blip>
            <a:stretch>
              <a:fillRect/>
            </a:stretch>
          </p:blipFill>
          <p:spPr>
            <a:xfrm>
              <a:off x="837254" y="610205"/>
              <a:ext cx="1974801" cy="1974801"/>
            </a:xfrm>
            <a:prstGeom prst="rect">
              <a:avLst/>
            </a:prstGeom>
            <a:ln w="12700" cap="flat">
              <a:noFill/>
              <a:miter lim="400000"/>
            </a:ln>
            <a:effectLst/>
          </p:spPr>
        </p:pic>
        <p:pic>
          <p:nvPicPr>
            <p:cNvPr id="152" name="Image" descr="Image"/>
            <p:cNvPicPr>
              <a:picLocks noChangeAspect="1"/>
            </p:cNvPicPr>
            <p:nvPr/>
          </p:nvPicPr>
          <p:blipFill>
            <a:blip r:embed="rId4">
              <a:extLst/>
            </a:blip>
            <a:stretch>
              <a:fillRect/>
            </a:stretch>
          </p:blipFill>
          <p:spPr>
            <a:xfrm>
              <a:off x="249025" y="2611011"/>
              <a:ext cx="3151259" cy="712185"/>
            </a:xfrm>
            <a:prstGeom prst="rect">
              <a:avLst/>
            </a:prstGeom>
            <a:ln w="12700" cap="flat">
              <a:noFill/>
              <a:miter lim="400000"/>
            </a:ln>
            <a:effectLst/>
          </p:spPr>
        </p:pic>
        <p:sp>
          <p:nvSpPr>
            <p:cNvPr id="153" name="Geo Location Libraries"/>
            <p:cNvSpPr txBox="1"/>
            <p:nvPr/>
          </p:nvSpPr>
          <p:spPr>
            <a:xfrm>
              <a:off x="0" y="-1"/>
              <a:ext cx="396041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rgbClr val="FF9300"/>
                  </a:solidFill>
                </a:defRPr>
              </a:lvl1pPr>
            </a:lstStyle>
            <a:p>
              <a:r>
                <a:t>Geo Location Libraries</a:t>
              </a:r>
            </a:p>
          </p:txBody>
        </p:sp>
      </p:grpSp>
      <p:grpSp>
        <p:nvGrpSpPr>
          <p:cNvPr id="157" name="Group"/>
          <p:cNvGrpSpPr/>
          <p:nvPr/>
        </p:nvGrpSpPr>
        <p:grpSpPr>
          <a:xfrm>
            <a:off x="446626" y="1320799"/>
            <a:ext cx="2770090" cy="3263901"/>
            <a:chOff x="0" y="0"/>
            <a:chExt cx="2770088" cy="3263900"/>
          </a:xfrm>
        </p:grpSpPr>
        <p:pic>
          <p:nvPicPr>
            <p:cNvPr id="155" name="Image" descr="Image"/>
            <p:cNvPicPr>
              <a:picLocks noChangeAspect="1"/>
            </p:cNvPicPr>
            <p:nvPr/>
          </p:nvPicPr>
          <p:blipFill>
            <a:blip r:embed="rId5">
              <a:extLst/>
            </a:blip>
            <a:stretch>
              <a:fillRect/>
            </a:stretch>
          </p:blipFill>
          <p:spPr>
            <a:xfrm>
              <a:off x="0" y="493811"/>
              <a:ext cx="2770089" cy="2770089"/>
            </a:xfrm>
            <a:prstGeom prst="rect">
              <a:avLst/>
            </a:prstGeom>
            <a:ln w="12700" cap="flat">
              <a:noFill/>
              <a:miter lim="400000"/>
            </a:ln>
            <a:effectLst/>
          </p:spPr>
        </p:pic>
        <p:sp>
          <p:nvSpPr>
            <p:cNvPr id="156" name="Twitter API"/>
            <p:cNvSpPr txBox="1"/>
            <p:nvPr/>
          </p:nvSpPr>
          <p:spPr>
            <a:xfrm>
              <a:off x="105035" y="-1"/>
              <a:ext cx="207593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rgbClr val="FF9300"/>
                  </a:solidFill>
                </a:defRPr>
              </a:lvl1pPr>
            </a:lstStyle>
            <a:p>
              <a:r>
                <a:t>Twitter API</a:t>
              </a:r>
            </a:p>
          </p:txBody>
        </p:sp>
      </p:grpSp>
      <p:grpSp>
        <p:nvGrpSpPr>
          <p:cNvPr id="160" name="Group"/>
          <p:cNvGrpSpPr/>
          <p:nvPr/>
        </p:nvGrpSpPr>
        <p:grpSpPr>
          <a:xfrm>
            <a:off x="-14775" y="5841999"/>
            <a:ext cx="4082338" cy="3448051"/>
            <a:chOff x="0" y="0"/>
            <a:chExt cx="4082336" cy="3448050"/>
          </a:xfrm>
        </p:grpSpPr>
        <p:pic>
          <p:nvPicPr>
            <p:cNvPr id="158" name="Image" descr="Image"/>
            <p:cNvPicPr>
              <a:picLocks noChangeAspect="1"/>
            </p:cNvPicPr>
            <p:nvPr/>
          </p:nvPicPr>
          <p:blipFill>
            <a:blip r:embed="rId6">
              <a:extLst/>
            </a:blip>
            <a:stretch>
              <a:fillRect/>
            </a:stretch>
          </p:blipFill>
          <p:spPr>
            <a:xfrm>
              <a:off x="6194" y="677961"/>
              <a:ext cx="3691665" cy="2770089"/>
            </a:xfrm>
            <a:prstGeom prst="rect">
              <a:avLst/>
            </a:prstGeom>
            <a:ln w="12700" cap="flat">
              <a:noFill/>
              <a:miter lim="400000"/>
            </a:ln>
            <a:effectLst/>
          </p:spPr>
        </p:pic>
        <p:sp>
          <p:nvSpPr>
            <p:cNvPr id="159" name="Sentiment Analysis Lib"/>
            <p:cNvSpPr txBox="1"/>
            <p:nvPr/>
          </p:nvSpPr>
          <p:spPr>
            <a:xfrm>
              <a:off x="0" y="-1"/>
              <a:ext cx="4082337"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rgbClr val="FF9300"/>
                  </a:solidFill>
                </a:defRPr>
              </a:lvl1pPr>
            </a:lstStyle>
            <a:p>
              <a:r>
                <a:t>Sentiment Analysis Lib</a:t>
              </a:r>
            </a:p>
          </p:txBody>
        </p:sp>
      </p:grpSp>
      <p:sp>
        <p:nvSpPr>
          <p:cNvPr id="161" name="Line"/>
          <p:cNvSpPr/>
          <p:nvPr/>
        </p:nvSpPr>
        <p:spPr>
          <a:xfrm flipV="1">
            <a:off x="7867649" y="3035299"/>
            <a:ext cx="1219201" cy="1219202"/>
          </a:xfrm>
          <a:prstGeom prst="line">
            <a:avLst/>
          </a:prstGeom>
          <a:ln w="76200">
            <a:solidFill>
              <a:srgbClr val="414141"/>
            </a:solidFill>
            <a:custDash>
              <a:ds d="200000" sp="200000"/>
            </a:custDash>
            <a:miter lim="400000"/>
            <a:headEnd type="triangle"/>
            <a:tailEnd type="triangle"/>
          </a:ln>
          <a:effectLst>
            <a:outerShdw blurRad="63500" dist="25400" dir="5400000" rotWithShape="0">
              <a:srgbClr val="000000">
                <a:alpha val="50000"/>
              </a:srgbClr>
            </a:outerShdw>
          </a:effectLst>
        </p:spPr>
        <p:txBody>
          <a:bodyPr lIns="50800" tIns="50800" rIns="50800" bIns="50800" anchor="ctr"/>
          <a:lstStyle/>
          <a:p>
            <a:pPr>
              <a:defRPr sz="3200"/>
            </a:pPr>
            <a:endParaRPr/>
          </a:p>
        </p:txBody>
      </p:sp>
      <p:sp>
        <p:nvSpPr>
          <p:cNvPr id="162" name="Line"/>
          <p:cNvSpPr/>
          <p:nvPr/>
        </p:nvSpPr>
        <p:spPr>
          <a:xfrm>
            <a:off x="7909948" y="6185892"/>
            <a:ext cx="965201" cy="696417"/>
          </a:xfrm>
          <a:prstGeom prst="line">
            <a:avLst/>
          </a:prstGeom>
          <a:ln w="76200">
            <a:solidFill>
              <a:srgbClr val="414141"/>
            </a:solidFill>
            <a:custDash>
              <a:ds d="200000" sp="200000"/>
            </a:custDash>
            <a:miter lim="400000"/>
            <a:headEnd type="triangle"/>
            <a:tailEnd type="triangle"/>
          </a:ln>
          <a:effectLst>
            <a:outerShdw blurRad="63500" dist="25400" dir="5400000" rotWithShape="0">
              <a:srgbClr val="000000">
                <a:alpha val="50000"/>
              </a:srgbClr>
            </a:outerShdw>
          </a:effectLst>
        </p:spPr>
        <p:txBody>
          <a:bodyPr lIns="50800" tIns="50800" rIns="50800" bIns="50800" anchor="ctr"/>
          <a:lstStyle/>
          <a:p>
            <a:pPr>
              <a:defRPr sz="3200"/>
            </a:pPr>
            <a:endParaRPr/>
          </a:p>
        </p:txBody>
      </p:sp>
      <p:sp>
        <p:nvSpPr>
          <p:cNvPr id="163" name="Line"/>
          <p:cNvSpPr/>
          <p:nvPr/>
        </p:nvSpPr>
        <p:spPr>
          <a:xfrm flipH="1" flipV="1">
            <a:off x="3180208" y="3627239"/>
            <a:ext cx="1063765" cy="1063764"/>
          </a:xfrm>
          <a:prstGeom prst="line">
            <a:avLst/>
          </a:prstGeom>
          <a:ln w="76200">
            <a:solidFill>
              <a:srgbClr val="414141"/>
            </a:solidFill>
            <a:custDash>
              <a:ds d="200000" sp="200000"/>
            </a:custDash>
            <a:miter lim="400000"/>
            <a:headEnd type="triangle"/>
            <a:tailEnd type="triangle"/>
          </a:ln>
          <a:effectLst>
            <a:outerShdw blurRad="63500" dist="25400" dir="5400000" rotWithShape="0">
              <a:srgbClr val="000000">
                <a:alpha val="50000"/>
              </a:srgbClr>
            </a:outerShdw>
          </a:effectLst>
        </p:spPr>
        <p:txBody>
          <a:bodyPr lIns="50800" tIns="50800" rIns="50800" bIns="50800" anchor="ctr"/>
          <a:lstStyle/>
          <a:p>
            <a:pPr>
              <a:defRPr sz="3200"/>
            </a:pPr>
            <a:endParaRPr/>
          </a:p>
        </p:txBody>
      </p:sp>
      <p:sp>
        <p:nvSpPr>
          <p:cNvPr id="164" name="Line"/>
          <p:cNvSpPr/>
          <p:nvPr/>
        </p:nvSpPr>
        <p:spPr>
          <a:xfrm flipH="1">
            <a:off x="3726309" y="6937413"/>
            <a:ext cx="745829" cy="745829"/>
          </a:xfrm>
          <a:prstGeom prst="line">
            <a:avLst/>
          </a:prstGeom>
          <a:ln w="76200">
            <a:solidFill>
              <a:srgbClr val="414141"/>
            </a:solidFill>
            <a:custDash>
              <a:ds d="200000" sp="200000"/>
            </a:custDash>
            <a:miter lim="400000"/>
            <a:headEnd type="triangle"/>
            <a:tailEnd type="triangle"/>
          </a:ln>
          <a:effectLst>
            <a:outerShdw blurRad="63500" dist="25400" dir="5400000" rotWithShape="0">
              <a:srgbClr val="000000">
                <a:alpha val="50000"/>
              </a:srgbClr>
            </a:outerShdw>
          </a:effectLst>
        </p:spPr>
        <p:txBody>
          <a:bodyPr lIns="50800" tIns="50800" rIns="50800" bIns="50800" anchor="ctr"/>
          <a:lstStyle/>
          <a:p>
            <a:pPr>
              <a:defRPr sz="3200"/>
            </a:pPr>
            <a:endParaRPr/>
          </a:p>
        </p:txBody>
      </p:sp>
      <p:grpSp>
        <p:nvGrpSpPr>
          <p:cNvPr id="167" name="Group"/>
          <p:cNvGrpSpPr/>
          <p:nvPr/>
        </p:nvGrpSpPr>
        <p:grpSpPr>
          <a:xfrm>
            <a:off x="4303859" y="3780308"/>
            <a:ext cx="3369792" cy="4077817"/>
            <a:chOff x="0" y="0"/>
            <a:chExt cx="3369791" cy="4077816"/>
          </a:xfrm>
        </p:grpSpPr>
        <p:pic>
          <p:nvPicPr>
            <p:cNvPr id="165" name="Image" descr="Image"/>
            <p:cNvPicPr>
              <a:picLocks noChangeAspect="1"/>
            </p:cNvPicPr>
            <p:nvPr/>
          </p:nvPicPr>
          <p:blipFill>
            <a:blip r:embed="rId7">
              <a:extLst/>
            </a:blip>
            <a:stretch>
              <a:fillRect/>
            </a:stretch>
          </p:blipFill>
          <p:spPr>
            <a:xfrm>
              <a:off x="0" y="0"/>
              <a:ext cx="3369792" cy="3369792"/>
            </a:xfrm>
            <a:prstGeom prst="rect">
              <a:avLst/>
            </a:prstGeom>
            <a:ln w="12700" cap="flat">
              <a:noFill/>
              <a:miter lim="400000"/>
            </a:ln>
            <a:effectLst/>
          </p:spPr>
        </p:pic>
        <p:sp>
          <p:nvSpPr>
            <p:cNvPr id="166" name="Wine Data"/>
            <p:cNvSpPr txBox="1"/>
            <p:nvPr/>
          </p:nvSpPr>
          <p:spPr>
            <a:xfrm>
              <a:off x="834090" y="3493616"/>
              <a:ext cx="18907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900" b="1">
                  <a:solidFill>
                    <a:srgbClr val="FF9300"/>
                  </a:solidFill>
                </a:defRPr>
              </a:lvl1pPr>
            </a:lstStyle>
            <a:p>
              <a:r>
                <a:t>Wine Data</a:t>
              </a:r>
            </a:p>
          </p:txBody>
        </p:sp>
      </p:grpSp>
    </p:spTree>
  </p:cSld>
  <p:clrMapOvr>
    <a:masterClrMapping/>
  </p:clrMapOvr>
  <p:transition spd="med" advClick="0" advTm="1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61"/>
                                        </p:tgtEl>
                                        <p:attrNameLst>
                                          <p:attrName>style.visibility</p:attrName>
                                        </p:attrNameLst>
                                      </p:cBhvr>
                                      <p:to>
                                        <p:strVal val="visible"/>
                                      </p:to>
                                    </p:set>
                                    <p:anim calcmode="lin" valueType="num">
                                      <p:cBhvr>
                                        <p:cTn id="7" dur="1000" fill="hold"/>
                                        <p:tgtEl>
                                          <p:spTgt spid="161"/>
                                        </p:tgtEl>
                                        <p:attrNameLst>
                                          <p:attrName>ppt_w</p:attrName>
                                        </p:attrNameLst>
                                      </p:cBhvr>
                                      <p:tavLst>
                                        <p:tav tm="0">
                                          <p:val>
                                            <p:fltVal val="0"/>
                                          </p:val>
                                        </p:tav>
                                        <p:tav tm="100000">
                                          <p:val>
                                            <p:strVal val="#ppt_w"/>
                                          </p:val>
                                        </p:tav>
                                      </p:tavLst>
                                    </p:anim>
                                    <p:anim calcmode="lin" valueType="num">
                                      <p:cBhvr>
                                        <p:cTn id="8" dur="1000" fill="hold"/>
                                        <p:tgtEl>
                                          <p:spTgt spid="16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iterate>
                                    <p:tmAbs val="0"/>
                                  </p:iterate>
                                  <p:childTnLst>
                                    <p:set>
                                      <p:cBhvr>
                                        <p:cTn id="12" fill="hold"/>
                                        <p:tgtEl>
                                          <p:spTgt spid="150"/>
                                        </p:tgtEl>
                                        <p:attrNameLst>
                                          <p:attrName>style.visibility</p:attrName>
                                        </p:attrNameLst>
                                      </p:cBhvr>
                                      <p:to>
                                        <p:strVal val="visible"/>
                                      </p:to>
                                    </p:set>
                                    <p:anim calcmode="lin" valueType="num">
                                      <p:cBhvr>
                                        <p:cTn id="13" dur="1000" fill="hold"/>
                                        <p:tgtEl>
                                          <p:spTgt spid="150"/>
                                        </p:tgtEl>
                                        <p:attrNameLst>
                                          <p:attrName>ppt_w</p:attrName>
                                        </p:attrNameLst>
                                      </p:cBhvr>
                                      <p:tavLst>
                                        <p:tav tm="0">
                                          <p:val>
                                            <p:fltVal val="0"/>
                                          </p:val>
                                        </p:tav>
                                        <p:tav tm="100000">
                                          <p:val>
                                            <p:strVal val="#ppt_w"/>
                                          </p:val>
                                        </p:tav>
                                      </p:tavLst>
                                    </p:anim>
                                    <p:anim calcmode="lin" valueType="num">
                                      <p:cBhvr>
                                        <p:cTn id="14" dur="1000" fill="hold"/>
                                        <p:tgtEl>
                                          <p:spTgt spid="15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iterate>
                                    <p:tmAbs val="0"/>
                                  </p:iterate>
                                  <p:childTnLst>
                                    <p:set>
                                      <p:cBhvr>
                                        <p:cTn id="18" fill="hold"/>
                                        <p:tgtEl>
                                          <p:spTgt spid="162"/>
                                        </p:tgtEl>
                                        <p:attrNameLst>
                                          <p:attrName>style.visibility</p:attrName>
                                        </p:attrNameLst>
                                      </p:cBhvr>
                                      <p:to>
                                        <p:strVal val="visible"/>
                                      </p:to>
                                    </p:set>
                                    <p:anim calcmode="lin" valueType="num">
                                      <p:cBhvr>
                                        <p:cTn id="19" dur="1000" fill="hold"/>
                                        <p:tgtEl>
                                          <p:spTgt spid="162"/>
                                        </p:tgtEl>
                                        <p:attrNameLst>
                                          <p:attrName>ppt_w</p:attrName>
                                        </p:attrNameLst>
                                      </p:cBhvr>
                                      <p:tavLst>
                                        <p:tav tm="0">
                                          <p:val>
                                            <p:fltVal val="0"/>
                                          </p:val>
                                        </p:tav>
                                        <p:tav tm="100000">
                                          <p:val>
                                            <p:strVal val="#ppt_w"/>
                                          </p:val>
                                        </p:tav>
                                      </p:tavLst>
                                    </p:anim>
                                    <p:anim calcmode="lin" valueType="num">
                                      <p:cBhvr>
                                        <p:cTn id="20" dur="1000" fill="hold"/>
                                        <p:tgtEl>
                                          <p:spTgt spid="16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iterate>
                                    <p:tmAbs val="0"/>
                                  </p:iterate>
                                  <p:childTnLst>
                                    <p:set>
                                      <p:cBhvr>
                                        <p:cTn id="24" fill="hold"/>
                                        <p:tgtEl>
                                          <p:spTgt spid="154"/>
                                        </p:tgtEl>
                                        <p:attrNameLst>
                                          <p:attrName>style.visibility</p:attrName>
                                        </p:attrNameLst>
                                      </p:cBhvr>
                                      <p:to>
                                        <p:strVal val="visible"/>
                                      </p:to>
                                    </p:set>
                                    <p:anim calcmode="lin" valueType="num">
                                      <p:cBhvr>
                                        <p:cTn id="25" dur="1000" fill="hold"/>
                                        <p:tgtEl>
                                          <p:spTgt spid="154"/>
                                        </p:tgtEl>
                                        <p:attrNameLst>
                                          <p:attrName>ppt_w</p:attrName>
                                        </p:attrNameLst>
                                      </p:cBhvr>
                                      <p:tavLst>
                                        <p:tav tm="0">
                                          <p:val>
                                            <p:fltVal val="0"/>
                                          </p:val>
                                        </p:tav>
                                        <p:tav tm="100000">
                                          <p:val>
                                            <p:strVal val="#ppt_w"/>
                                          </p:val>
                                        </p:tav>
                                      </p:tavLst>
                                    </p:anim>
                                    <p:anim calcmode="lin" valueType="num">
                                      <p:cBhvr>
                                        <p:cTn id="26" dur="1000" fill="hold"/>
                                        <p:tgtEl>
                                          <p:spTgt spid="15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5" nodeType="clickEffect">
                                  <p:stCondLst>
                                    <p:cond delay="0"/>
                                  </p:stCondLst>
                                  <p:iterate>
                                    <p:tmAbs val="0"/>
                                  </p:iterate>
                                  <p:childTnLst>
                                    <p:set>
                                      <p:cBhvr>
                                        <p:cTn id="30" fill="hold"/>
                                        <p:tgtEl>
                                          <p:spTgt spid="164"/>
                                        </p:tgtEl>
                                        <p:attrNameLst>
                                          <p:attrName>style.visibility</p:attrName>
                                        </p:attrNameLst>
                                      </p:cBhvr>
                                      <p:to>
                                        <p:strVal val="visible"/>
                                      </p:to>
                                    </p:set>
                                    <p:anim calcmode="lin" valueType="num">
                                      <p:cBhvr>
                                        <p:cTn id="31" dur="1000" fill="hold"/>
                                        <p:tgtEl>
                                          <p:spTgt spid="164"/>
                                        </p:tgtEl>
                                        <p:attrNameLst>
                                          <p:attrName>ppt_w</p:attrName>
                                        </p:attrNameLst>
                                      </p:cBhvr>
                                      <p:tavLst>
                                        <p:tav tm="0">
                                          <p:val>
                                            <p:fltVal val="0"/>
                                          </p:val>
                                        </p:tav>
                                        <p:tav tm="100000">
                                          <p:val>
                                            <p:strVal val="#ppt_w"/>
                                          </p:val>
                                        </p:tav>
                                      </p:tavLst>
                                    </p:anim>
                                    <p:anim calcmode="lin" valueType="num">
                                      <p:cBhvr>
                                        <p:cTn id="32" dur="1000" fill="hold"/>
                                        <p:tgtEl>
                                          <p:spTgt spid="164"/>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6" nodeType="clickEffect">
                                  <p:stCondLst>
                                    <p:cond delay="0"/>
                                  </p:stCondLst>
                                  <p:iterate>
                                    <p:tmAbs val="0"/>
                                  </p:iterate>
                                  <p:childTnLst>
                                    <p:set>
                                      <p:cBhvr>
                                        <p:cTn id="36" fill="hold"/>
                                        <p:tgtEl>
                                          <p:spTgt spid="160"/>
                                        </p:tgtEl>
                                        <p:attrNameLst>
                                          <p:attrName>style.visibility</p:attrName>
                                        </p:attrNameLst>
                                      </p:cBhvr>
                                      <p:to>
                                        <p:strVal val="visible"/>
                                      </p:to>
                                    </p:set>
                                    <p:anim calcmode="lin" valueType="num">
                                      <p:cBhvr>
                                        <p:cTn id="37" dur="1000" fill="hold"/>
                                        <p:tgtEl>
                                          <p:spTgt spid="160"/>
                                        </p:tgtEl>
                                        <p:attrNameLst>
                                          <p:attrName>ppt_w</p:attrName>
                                        </p:attrNameLst>
                                      </p:cBhvr>
                                      <p:tavLst>
                                        <p:tav tm="0">
                                          <p:val>
                                            <p:fltVal val="0"/>
                                          </p:val>
                                        </p:tav>
                                        <p:tav tm="100000">
                                          <p:val>
                                            <p:strVal val="#ppt_w"/>
                                          </p:val>
                                        </p:tav>
                                      </p:tavLst>
                                    </p:anim>
                                    <p:anim calcmode="lin" valueType="num">
                                      <p:cBhvr>
                                        <p:cTn id="38" dur="1000" fill="hold"/>
                                        <p:tgtEl>
                                          <p:spTgt spid="160"/>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7" nodeType="clickEffect">
                                  <p:stCondLst>
                                    <p:cond delay="0"/>
                                  </p:stCondLst>
                                  <p:iterate>
                                    <p:tmAbs val="0"/>
                                  </p:iterate>
                                  <p:childTnLst>
                                    <p:set>
                                      <p:cBhvr>
                                        <p:cTn id="42" fill="hold"/>
                                        <p:tgtEl>
                                          <p:spTgt spid="163"/>
                                        </p:tgtEl>
                                        <p:attrNameLst>
                                          <p:attrName>style.visibility</p:attrName>
                                        </p:attrNameLst>
                                      </p:cBhvr>
                                      <p:to>
                                        <p:strVal val="visible"/>
                                      </p:to>
                                    </p:set>
                                    <p:anim calcmode="lin" valueType="num">
                                      <p:cBhvr>
                                        <p:cTn id="43" dur="1000" fill="hold"/>
                                        <p:tgtEl>
                                          <p:spTgt spid="163"/>
                                        </p:tgtEl>
                                        <p:attrNameLst>
                                          <p:attrName>ppt_w</p:attrName>
                                        </p:attrNameLst>
                                      </p:cBhvr>
                                      <p:tavLst>
                                        <p:tav tm="0">
                                          <p:val>
                                            <p:fltVal val="0"/>
                                          </p:val>
                                        </p:tav>
                                        <p:tav tm="100000">
                                          <p:val>
                                            <p:strVal val="#ppt_w"/>
                                          </p:val>
                                        </p:tav>
                                      </p:tavLst>
                                    </p:anim>
                                    <p:anim calcmode="lin" valueType="num">
                                      <p:cBhvr>
                                        <p:cTn id="44" dur="1000" fill="hold"/>
                                        <p:tgtEl>
                                          <p:spTgt spid="163"/>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8" nodeType="clickEffect">
                                  <p:stCondLst>
                                    <p:cond delay="0"/>
                                  </p:stCondLst>
                                  <p:iterate>
                                    <p:tmAbs val="0"/>
                                  </p:iterate>
                                  <p:childTnLst>
                                    <p:set>
                                      <p:cBhvr>
                                        <p:cTn id="48" fill="hold"/>
                                        <p:tgtEl>
                                          <p:spTgt spid="157"/>
                                        </p:tgtEl>
                                        <p:attrNameLst>
                                          <p:attrName>style.visibility</p:attrName>
                                        </p:attrNameLst>
                                      </p:cBhvr>
                                      <p:to>
                                        <p:strVal val="visible"/>
                                      </p:to>
                                    </p:set>
                                    <p:anim calcmode="lin" valueType="num">
                                      <p:cBhvr>
                                        <p:cTn id="49" dur="1000" fill="hold"/>
                                        <p:tgtEl>
                                          <p:spTgt spid="157"/>
                                        </p:tgtEl>
                                        <p:attrNameLst>
                                          <p:attrName>ppt_w</p:attrName>
                                        </p:attrNameLst>
                                      </p:cBhvr>
                                      <p:tavLst>
                                        <p:tav tm="0">
                                          <p:val>
                                            <p:fltVal val="0"/>
                                          </p:val>
                                        </p:tav>
                                        <p:tav tm="100000">
                                          <p:val>
                                            <p:strVal val="#ppt_w"/>
                                          </p:val>
                                        </p:tav>
                                      </p:tavLst>
                                    </p:anim>
                                    <p:anim calcmode="lin" valueType="num">
                                      <p:cBhvr>
                                        <p:cTn id="50" dur="1000" fill="hold"/>
                                        <p:tgtEl>
                                          <p:spTgt spid="1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2" animBg="1" advAuto="0"/>
      <p:bldP spid="154" grpId="4" animBg="1" advAuto="0"/>
      <p:bldP spid="157" grpId="8" animBg="1" advAuto="0"/>
      <p:bldP spid="160" grpId="6" animBg="1" advAuto="0"/>
      <p:bldP spid="161" grpId="1" animBg="1" advAuto="0"/>
      <p:bldP spid="162" grpId="3" animBg="1" advAuto="0"/>
      <p:bldP spid="163" grpId="7" animBg="1" advAuto="0"/>
      <p:bldP spid="164" grpId="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at do we find out?"/>
          <p:cNvSpPr txBox="1">
            <a:spLocks noGrp="1"/>
          </p:cNvSpPr>
          <p:nvPr>
            <p:ph type="body" idx="14"/>
          </p:nvPr>
        </p:nvSpPr>
        <p:spPr>
          <a:xfrm>
            <a:off x="1270000" y="4108450"/>
            <a:ext cx="10464800" cy="1003301"/>
          </a:xfrm>
          <a:prstGeom prst="rect">
            <a:avLst/>
          </a:prstGeom>
        </p:spPr>
        <p:txBody>
          <a:bodyPr/>
          <a:lstStyle>
            <a:lvl1pPr>
              <a:defRPr sz="5400" b="1">
                <a:solidFill>
                  <a:srgbClr val="D93F2A"/>
                </a:solidFill>
              </a:defRPr>
            </a:lvl1pPr>
          </a:lstStyle>
          <a:p>
            <a:pPr>
              <a:defRPr>
                <a:solidFill>
                  <a:schemeClr val="accent5">
                    <a:hueOff val="-411174"/>
                    <a:satOff val="4030"/>
                    <a:lumOff val="-29867"/>
                  </a:schemeClr>
                </a:solidFill>
              </a:defRPr>
            </a:pPr>
            <a:r>
              <a:rPr>
                <a:solidFill>
                  <a:srgbClr val="D93F2A"/>
                </a:solidFill>
              </a:rPr>
              <a:t>What do we find out?</a:t>
            </a:r>
          </a:p>
        </p:txBody>
      </p:sp>
    </p:spTree>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Demographic Relationship"/>
          <p:cNvSpPr txBox="1">
            <a:spLocks noGrp="1"/>
          </p:cNvSpPr>
          <p:nvPr>
            <p:ph type="body" idx="14"/>
          </p:nvPr>
        </p:nvSpPr>
        <p:spPr>
          <a:xfrm>
            <a:off x="1270000" y="4108450"/>
            <a:ext cx="10464800" cy="1003301"/>
          </a:xfrm>
          <a:prstGeom prst="rect">
            <a:avLst/>
          </a:prstGeom>
        </p:spPr>
        <p:txBody>
          <a:bodyPr/>
          <a:lstStyle>
            <a:lvl1pPr>
              <a:defRPr sz="5400" b="1">
                <a:solidFill>
                  <a:srgbClr val="D93F2A"/>
                </a:solidFill>
              </a:defRPr>
            </a:lvl1pPr>
          </a:lstStyle>
          <a:p>
            <a:pPr>
              <a:defRPr>
                <a:solidFill>
                  <a:schemeClr val="accent5">
                    <a:hueOff val="-411174"/>
                    <a:satOff val="4030"/>
                    <a:lumOff val="-29867"/>
                  </a:schemeClr>
                </a:solidFill>
              </a:defRPr>
            </a:pPr>
            <a:r>
              <a:rPr>
                <a:solidFill>
                  <a:srgbClr val="D93F2A"/>
                </a:solidFill>
              </a:rPr>
              <a:t>Demographic Relationship</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Which country produces the most number of wines?"/>
          <p:cNvSpPr txBox="1"/>
          <p:nvPr/>
        </p:nvSpPr>
        <p:spPr>
          <a:xfrm>
            <a:off x="558192" y="482599"/>
            <a:ext cx="11181954"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69900" indent="-469900" algn="l">
              <a:spcBef>
                <a:spcPts val="2400"/>
              </a:spcBef>
              <a:buClr>
                <a:srgbClr val="929292"/>
              </a:buClr>
              <a:buSzPct val="60000"/>
              <a:buFont typeface="Zapf Dingbats"/>
              <a:buChar char="❖"/>
              <a:defRPr sz="3600"/>
            </a:lvl1pPr>
          </a:lstStyle>
          <a:p>
            <a:r>
              <a:t>Which country produces the most number of wines?</a:t>
            </a:r>
          </a:p>
        </p:txBody>
      </p:sp>
      <p:pic>
        <p:nvPicPr>
          <p:cNvPr id="174" name="Image" descr="Image"/>
          <p:cNvPicPr>
            <a:picLocks noChangeAspect="1"/>
          </p:cNvPicPr>
          <p:nvPr/>
        </p:nvPicPr>
        <p:blipFill>
          <a:blip r:embed="rId2">
            <a:extLst/>
          </a:blip>
          <a:stretch>
            <a:fillRect/>
          </a:stretch>
        </p:blipFill>
        <p:spPr>
          <a:xfrm>
            <a:off x="381000" y="1991038"/>
            <a:ext cx="6704588" cy="3860219"/>
          </a:xfrm>
          <a:prstGeom prst="rect">
            <a:avLst/>
          </a:prstGeom>
          <a:ln w="12700">
            <a:miter lim="400000"/>
          </a:ln>
        </p:spPr>
      </p:pic>
      <p:pic>
        <p:nvPicPr>
          <p:cNvPr id="175" name="Bar Chart_Number of wines by Countries.png" descr="Bar Chart_Number of wines by Countries.png"/>
          <p:cNvPicPr>
            <a:picLocks noChangeAspect="1"/>
          </p:cNvPicPr>
          <p:nvPr/>
        </p:nvPicPr>
        <p:blipFill>
          <a:blip r:embed="rId3">
            <a:extLst/>
          </a:blip>
          <a:stretch>
            <a:fillRect/>
          </a:stretch>
        </p:blipFill>
        <p:spPr>
          <a:xfrm>
            <a:off x="7239000" y="1952938"/>
            <a:ext cx="5790327" cy="3860219"/>
          </a:xfrm>
          <a:prstGeom prst="rect">
            <a:avLst/>
          </a:prstGeom>
          <a:ln w="12700">
            <a:miter lim="400000"/>
          </a:ln>
        </p:spPr>
      </p:pic>
      <p:sp>
        <p:nvSpPr>
          <p:cNvPr id="176" name="United States, 43.7%"/>
          <p:cNvSpPr txBox="1"/>
          <p:nvPr/>
        </p:nvSpPr>
        <p:spPr>
          <a:xfrm>
            <a:off x="2027845" y="6725277"/>
            <a:ext cx="8949110"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2400"/>
              </a:spcBef>
              <a:defRPr sz="7500" b="1">
                <a:solidFill>
                  <a:schemeClr val="accent2">
                    <a:hueOff val="614819"/>
                    <a:satOff val="14458"/>
                    <a:lumOff val="-30440"/>
                  </a:schemeClr>
                </a:solidFill>
              </a:defRPr>
            </a:lvl1pPr>
          </a:lstStyle>
          <a:p>
            <a:r>
              <a:t>United States, 43.7%</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ich state is the winner in producing wines in US?"/>
          <p:cNvSpPr txBox="1"/>
          <p:nvPr/>
        </p:nvSpPr>
        <p:spPr>
          <a:xfrm>
            <a:off x="621692" y="564962"/>
            <a:ext cx="11183517"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469900" indent="-469900" algn="l">
              <a:spcBef>
                <a:spcPts val="2400"/>
              </a:spcBef>
              <a:buClr>
                <a:srgbClr val="929292"/>
              </a:buClr>
              <a:buSzPct val="60000"/>
              <a:buFont typeface="Zapf Dingbats"/>
              <a:buChar char="❖"/>
              <a:defRPr sz="3600"/>
            </a:lvl1pPr>
          </a:lstStyle>
          <a:p>
            <a:r>
              <a:t>Which state is the winner in producing wines in US?</a:t>
            </a:r>
          </a:p>
        </p:txBody>
      </p:sp>
      <p:pic>
        <p:nvPicPr>
          <p:cNvPr id="179" name="Image" descr="Image"/>
          <p:cNvPicPr>
            <a:picLocks noChangeAspect="1"/>
          </p:cNvPicPr>
          <p:nvPr/>
        </p:nvPicPr>
        <p:blipFill>
          <a:blip r:embed="rId2">
            <a:extLst/>
          </a:blip>
          <a:stretch>
            <a:fillRect/>
          </a:stretch>
        </p:blipFill>
        <p:spPr>
          <a:xfrm>
            <a:off x="6350" y="2355546"/>
            <a:ext cx="6529138" cy="3315262"/>
          </a:xfrm>
          <a:prstGeom prst="rect">
            <a:avLst/>
          </a:prstGeom>
          <a:ln w="12700">
            <a:miter lim="400000"/>
          </a:ln>
        </p:spPr>
      </p:pic>
      <p:pic>
        <p:nvPicPr>
          <p:cNvPr id="180" name="Bar Chart_Top 10 States by Number of Wines produced.png" descr="Bar Chart_Top 10 States by Number of Wines produced.png"/>
          <p:cNvPicPr>
            <a:picLocks noChangeAspect="1"/>
          </p:cNvPicPr>
          <p:nvPr/>
        </p:nvPicPr>
        <p:blipFill>
          <a:blip r:embed="rId3">
            <a:extLst/>
          </a:blip>
          <a:stretch>
            <a:fillRect/>
          </a:stretch>
        </p:blipFill>
        <p:spPr>
          <a:xfrm>
            <a:off x="6685017" y="2430556"/>
            <a:ext cx="6330157" cy="3165079"/>
          </a:xfrm>
          <a:prstGeom prst="rect">
            <a:avLst/>
          </a:prstGeom>
          <a:ln w="12700">
            <a:miter lim="400000"/>
          </a:ln>
        </p:spPr>
      </p:pic>
      <p:sp>
        <p:nvSpPr>
          <p:cNvPr id="181" name="California, 67%"/>
          <p:cNvSpPr txBox="1"/>
          <p:nvPr/>
        </p:nvSpPr>
        <p:spPr>
          <a:xfrm>
            <a:off x="3084989" y="6616699"/>
            <a:ext cx="6834822"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spcBef>
                <a:spcPts val="2400"/>
              </a:spcBef>
              <a:defRPr sz="7500" b="1">
                <a:solidFill>
                  <a:schemeClr val="accent2">
                    <a:hueOff val="614819"/>
                    <a:satOff val="14458"/>
                    <a:lumOff val="-30440"/>
                  </a:schemeClr>
                </a:solidFill>
              </a:defRPr>
            </a:lvl1pPr>
          </a:lstStyle>
          <a:p>
            <a:r>
              <a:t>California, 67%</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588</Words>
  <Application>Microsoft Macintosh PowerPoint</Application>
  <PresentationFormat>Custom</PresentationFormat>
  <Paragraphs>88</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Zapf Dingbats</vt:lpstr>
      <vt:lpstr>Bodoni SvtyTwo ITC TT-Book</vt:lpstr>
      <vt:lpstr>Helvetica Neue</vt:lpstr>
      <vt:lpstr>Palatino</vt:lpstr>
      <vt:lpstr>New_Template4</vt:lpstr>
      <vt:lpstr>Wines, opinions and prices.</vt:lpstr>
      <vt:lpstr>Agenda</vt:lpstr>
      <vt:lpstr>Our Dataset</vt:lpstr>
      <vt:lpstr>What questions are we exploring</vt:lpstr>
      <vt:lpstr>How do we prepare</vt:lpstr>
      <vt:lpstr>PowerPoint Presentation</vt:lpstr>
      <vt:lpstr>PowerPoint Presentation</vt:lpstr>
      <vt:lpstr>PowerPoint Presentation</vt:lpstr>
      <vt:lpstr>PowerPoint Presentation</vt:lpstr>
      <vt:lpstr>PowerPoint Presentation</vt:lpstr>
      <vt:lpstr>PowerPoint Presentation</vt:lpstr>
      <vt:lpstr>climate, weather and soil are the major contributors to wine production after a couple of Google searches.</vt:lpstr>
      <vt:lpstr>With available sources:</vt:lpstr>
      <vt:lpstr>Temperature VS. Price of the least expensive wines</vt:lpstr>
      <vt:lpstr>Humidity VS. Price of least expensive wines</vt:lpstr>
      <vt:lpstr>Temperature vs Price of most expensive wines</vt:lpstr>
      <vt:lpstr>Humidity vs Price most expensive wines</vt:lpstr>
      <vt:lpstr>Convergence seems to be key here. Let's narrow down to province to try and find if this is consistent.</vt:lpstr>
      <vt:lpstr>Top 20 most expensive wines</vt:lpstr>
      <vt:lpstr>Least ExpensiveWines：</vt:lpstr>
      <vt:lpstr>California and Bordeaux Analysis</vt:lpstr>
      <vt:lpstr>The graphs seem to show a consistency of weather affecting the price of wine!!</vt:lpstr>
      <vt:lpstr>PowerPoint Presentation</vt:lpstr>
      <vt:lpstr>PowerPoint Presentation</vt:lpstr>
      <vt:lpstr>PowerPoint Presentation</vt:lpstr>
      <vt:lpstr>PowerPoint Presentation</vt:lpstr>
      <vt:lpstr>Sentiment Analysis on Tasters’ Twitters and Wine Descriptions</vt:lpstr>
      <vt:lpstr>Wine Types vs. Reviews </vt:lpstr>
      <vt:lpstr>PowerPoint Presentation</vt:lpstr>
      <vt:lpstr>PowerPoint Presentation</vt:lpstr>
      <vt:lpstr>Next Chapter</vt:lpstr>
      <vt:lpstr>PowerPoint Presentation</vt:lpstr>
      <vt:lpstr>Wine Type vs Price</vt:lpstr>
      <vt:lpstr>Wineries vs Price</vt:lpstr>
      <vt:lpstr>Wineries vs Review Scores</vt:lpstr>
      <vt:lpstr>Wine Types vs Review Scores</vt:lpstr>
      <vt:lpstr>Conclusions</vt:lpstr>
      <vt:lpstr>Limits and Difficulties</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Wines, opinions and prices.</dc:title>
  <cp:lastModifiedBy>Stephen Wang</cp:lastModifiedBy>
  <cp:revision>1</cp:revision>
  <dcterms:modified xsi:type="dcterms:W3CDTF">2018-07-18T20:30:16Z</dcterms:modified>
</cp:coreProperties>
</file>